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433" r:id="rId3"/>
    <p:sldId id="400" r:id="rId4"/>
    <p:sldId id="388" r:id="rId5"/>
    <p:sldId id="383" r:id="rId6"/>
    <p:sldId id="384" r:id="rId7"/>
    <p:sldId id="401" r:id="rId8"/>
    <p:sldId id="413" r:id="rId9"/>
    <p:sldId id="411" r:id="rId10"/>
    <p:sldId id="434" r:id="rId11"/>
    <p:sldId id="415" r:id="rId12"/>
    <p:sldId id="435" r:id="rId13"/>
    <p:sldId id="437" r:id="rId14"/>
    <p:sldId id="436" r:id="rId15"/>
    <p:sldId id="425" r:id="rId16"/>
    <p:sldId id="404" r:id="rId17"/>
    <p:sldId id="402" r:id="rId18"/>
    <p:sldId id="381" r:id="rId19"/>
  </p:sldIdLst>
  <p:sldSz cx="12192000" cy="6858000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66CC"/>
    <a:srgbClr val="FA8341"/>
    <a:srgbClr val="3E6CA4"/>
    <a:srgbClr val="FF33CC"/>
    <a:srgbClr val="000579"/>
    <a:srgbClr val="BFBFBF"/>
    <a:srgbClr val="FFD605"/>
    <a:srgbClr val="B1C7E1"/>
    <a:srgbClr val="6B95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24" autoAdjust="0"/>
  </p:normalViewPr>
  <p:slideViewPr>
    <p:cSldViewPr>
      <p:cViewPr varScale="1">
        <p:scale>
          <a:sx n="88" d="100"/>
          <a:sy n="88" d="100"/>
        </p:scale>
        <p:origin x="494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53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366" y="-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CFCF4F-E7B9-4B8E-ADF6-9028043023D1}" type="datetime1">
              <a:rPr lang="fr-FR"/>
              <a:pPr>
                <a:defRPr/>
              </a:pPr>
              <a:t>30/10/2018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9509CD-62CF-4D94-928B-D790620A6EA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5116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DB1AA2-2630-437E-B348-6E2E9750D163}" type="datetime1">
              <a:rPr lang="fr-FR"/>
              <a:pPr>
                <a:defRPr/>
              </a:pPr>
              <a:t>30/10/2018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BE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BE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5D7753-1580-4264-89D1-13C02C8B185B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23476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96037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36485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600" dirty="0"/>
              <a:t>Joint development approach results in a set of ambitious, technically robust and equally realistic scenarios. </a:t>
            </a:r>
          </a:p>
          <a:p>
            <a:pPr algn="l"/>
            <a:r>
              <a:rPr lang="en-GB" sz="1600" dirty="0"/>
              <a:t>The scenarios outline three markedly different possible paths towards a low-carbon energy system in line with EU targets. </a:t>
            </a:r>
          </a:p>
          <a:p>
            <a:pPr algn="l"/>
            <a:r>
              <a:rPr lang="en-GB" sz="1600" dirty="0"/>
              <a:t>They build on innovative and challenging storylines and are complemented by an additional perspective based on the EC EUCO 30 policy scenario</a:t>
            </a:r>
            <a:endParaRPr lang="en-US" sz="1600" dirty="0"/>
          </a:p>
          <a:p>
            <a:pPr lvl="1"/>
            <a:endParaRPr lang="en-GB" sz="1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60747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326378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 December 2016 the ENTSOs submitted their “ENTSOs draft consistent and interlinked electricity and gas model” (the draft Interlinked Model), based on TEN-E Regulation and interactions with EC and ACER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921926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Cba</a:t>
            </a:r>
            <a:r>
              <a:rPr lang="en-GB" dirty="0"/>
              <a:t> is </a:t>
            </a:r>
            <a:r>
              <a:rPr lang="en-GB" dirty="0" err="1"/>
              <a:t>receipe</a:t>
            </a:r>
            <a:r>
              <a:rPr lang="en-GB" dirty="0"/>
              <a:t>, TYNDP the pan and we need </a:t>
            </a:r>
            <a:r>
              <a:rPr lang="en-GB" dirty="0" err="1"/>
              <a:t>ingrdients</a:t>
            </a:r>
            <a:r>
              <a:rPr lang="en-GB"/>
              <a:t>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152809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Project assessment to be always complemented by promoters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499814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79032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5010"/>
            <a:ext cx="12191993" cy="6852990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3719736" y="2520000"/>
            <a:ext cx="8064896" cy="324000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3863752" y="2637008"/>
            <a:ext cx="7799875" cy="864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dirty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3863751" y="4797152"/>
            <a:ext cx="7799875" cy="936104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dirty="0"/>
              <a:t>Name: ENTSOG representative</a:t>
            </a:r>
            <a:br>
              <a:rPr lang="en-GB" noProof="0" dirty="0"/>
            </a:br>
            <a:r>
              <a:rPr lang="en-GB" noProof="0" dirty="0"/>
              <a:t>Position: Adviser/EGM/President</a:t>
            </a:r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3863752" y="3600005"/>
            <a:ext cx="7799874" cy="503733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/>
              <a:t>Cover subtitle</a:t>
            </a:r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7920202" y="378016"/>
            <a:ext cx="3864429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dirty="0"/>
              <a:t>&lt;Place&gt; -- DD Month YYYY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2C19E0-C177-402B-B4F6-C4100F5680B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20201" y="3464"/>
            <a:ext cx="3864429" cy="360064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8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noProof="0" dirty="0"/>
              <a:t>&lt;Place&gt;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3023660" y="3817759"/>
            <a:ext cx="6240693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/>
              <a:t>XY</a:t>
            </a:r>
            <a:br>
              <a:rPr lang="en-GB" sz="1200" dirty="0"/>
            </a:br>
            <a:r>
              <a:rPr lang="en-GB" sz="1200" dirty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624619" y="2348880"/>
            <a:ext cx="10079893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3200" dirty="0"/>
              <a:t>Thank You for Your Attention</a:t>
            </a: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3023660" y="4581128"/>
            <a:ext cx="6240693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ENTSOG -- European Network of Transmission System Operators for Gas</a:t>
            </a:r>
            <a:b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</a:br>
            <a: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Avenue de </a:t>
            </a:r>
            <a:r>
              <a:rPr lang="en-GB" sz="1200" b="0" kern="1200" baseline="0" dirty="0" err="1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Cortenbergh</a:t>
            </a:r>
            <a: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 100, B-1000 Brussels</a:t>
            </a: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3023659" y="5371623"/>
            <a:ext cx="6240693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EML:</a:t>
            </a:r>
          </a:p>
          <a:p>
            <a:pPr algn="l"/>
            <a:endParaRPr lang="en-GB" sz="1200" b="0" kern="1200" baseline="0" dirty="0">
              <a:solidFill>
                <a:srgbClr val="000000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  <a:p>
            <a:pPr algn="l"/>
            <a:r>
              <a:rPr lang="de-DE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WWW: </a:t>
            </a:r>
            <a:r>
              <a:rPr lang="de-DE" sz="1200" b="0" u="sng" kern="1200" baseline="0" dirty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www.entsog.eu</a:t>
            </a:r>
            <a:endParaRPr lang="en-GB" sz="1200" b="0" u="sng" kern="1200" baseline="0" dirty="0">
              <a:solidFill>
                <a:schemeClr val="tx1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3503712" y="5371623"/>
            <a:ext cx="1536072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x.y@entsog.eu</a:t>
            </a:r>
          </a:p>
        </p:txBody>
      </p:sp>
    </p:spTree>
    <p:extLst>
      <p:ext uri="{BB962C8B-B14F-4D97-AF65-F5344CB8AC3E}">
        <p14:creationId xmlns:p14="http://schemas.microsoft.com/office/powerpoint/2010/main" val="193866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088556" y="6356351"/>
            <a:ext cx="493845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52351947"/>
              </p:ext>
            </p:extLst>
          </p:nvPr>
        </p:nvGraphicFramePr>
        <p:xfrm>
          <a:off x="527384" y="1286244"/>
          <a:ext cx="9529057" cy="48790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7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3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3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25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25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553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70254">
                <a:tc>
                  <a:txBody>
                    <a:bodyPr/>
                    <a:lstStyle/>
                    <a:p>
                      <a:r>
                        <a:rPr lang="en-GB" sz="1500" b="1" i="1" noProof="0" dirty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500" b="1" i="1" baseline="0" noProof="0" dirty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500" b="1" i="1" noProof="0" dirty="0">
                          <a:solidFill>
                            <a:srgbClr val="1F4484"/>
                          </a:solidFill>
                        </a:rPr>
                        <a:t>Colour chart</a:t>
                      </a:r>
                    </a:p>
                  </a:txBody>
                  <a:tcPr marL="102846" marR="102846" marT="38568" marB="385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1" i="1" noProof="0" dirty="0">
                          <a:solidFill>
                            <a:srgbClr val="1F4484"/>
                          </a:solidFill>
                        </a:rPr>
                        <a:t>R</a:t>
                      </a:r>
                    </a:p>
                  </a:txBody>
                  <a:tcPr marL="102846" marR="102846" marT="38568" marB="385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1" i="1" noProof="0" dirty="0">
                          <a:solidFill>
                            <a:srgbClr val="1F4484"/>
                          </a:solidFill>
                        </a:rPr>
                        <a:t>G</a:t>
                      </a:r>
                    </a:p>
                  </a:txBody>
                  <a:tcPr marL="102846" marR="102846" marT="38568" marB="385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b="1" i="1" noProof="0" dirty="0">
                          <a:solidFill>
                            <a:srgbClr val="1F4484"/>
                          </a:solidFill>
                        </a:rPr>
                        <a:t>B</a:t>
                      </a:r>
                    </a:p>
                  </a:txBody>
                  <a:tcPr marL="102846" marR="102846" marT="38568" marB="385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b="1" noProof="0" dirty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5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38568" marB="385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5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38568" marB="385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b="1" noProof="0" dirty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5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38568" marB="385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Dark Grey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128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130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133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Grey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191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191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191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Light Grey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217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217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217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r>
                        <a:rPr lang="de-DE" sz="1100" b="1" baseline="0" noProof="0" dirty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1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baseline="0" noProof="0" dirty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1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baseline="0" noProof="0" dirty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1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baseline="0" noProof="0" dirty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1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1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1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Dark Blue (ENTSOG)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31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68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132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1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1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1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1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1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1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1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1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1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1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1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1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1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1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1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1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1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1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Green (ENTSOG)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193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213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55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1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1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100" b="1" baseline="0" noProof="0" dirty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1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1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1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1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1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1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1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Red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232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38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noProof="0" dirty="0">
                          <a:solidFill>
                            <a:srgbClr val="1F4484"/>
                          </a:solidFill>
                        </a:rPr>
                        <a:t>44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1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1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1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1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1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1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1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1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1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1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1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1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1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1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73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1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noProof="0" dirty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1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1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2846" marR="10284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088556" y="6356351"/>
            <a:ext cx="493845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15413" y="590400"/>
            <a:ext cx="8664963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l_entsog_ppt4.jpg"/>
          <p:cNvPicPr>
            <a:picLocks noChangeAspect="1"/>
          </p:cNvPicPr>
          <p:nvPr userDrawn="1"/>
        </p:nvPicPr>
        <p:blipFill rotWithShape="1">
          <a:blip r:embed="rId2" cstate="print"/>
          <a:srcRect r="650" b="25446"/>
          <a:stretch/>
        </p:blipFill>
        <p:spPr>
          <a:xfrm>
            <a:off x="0" y="1780032"/>
            <a:ext cx="10692000" cy="5077968"/>
          </a:xfrm>
          <a:prstGeom prst="rect">
            <a:avLst/>
          </a:prstGeom>
        </p:spPr>
      </p:pic>
      <p:sp>
        <p:nvSpPr>
          <p:cNvPr id="4" name="Rechteck 3"/>
          <p:cNvSpPr/>
          <p:nvPr userDrawn="1"/>
        </p:nvSpPr>
        <p:spPr>
          <a:xfrm>
            <a:off x="2592000" y="2564904"/>
            <a:ext cx="9600000" cy="2591928"/>
          </a:xfrm>
          <a:prstGeom prst="rect">
            <a:avLst/>
          </a:prstGeom>
          <a:solidFill>
            <a:schemeClr val="accent3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088000" y="6336000"/>
            <a:ext cx="493845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2832864" y="3501008"/>
            <a:ext cx="9359136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Chapter</a:t>
            </a:r>
          </a:p>
        </p:txBody>
      </p:sp>
    </p:spTree>
    <p:extLst>
      <p:ext uri="{BB962C8B-B14F-4D97-AF65-F5344CB8AC3E}">
        <p14:creationId xmlns:p14="http://schemas.microsoft.com/office/powerpoint/2010/main" val="1413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088556" y="6356351"/>
            <a:ext cx="493845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813925" y="1244711"/>
            <a:ext cx="9890588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/>
          </a:p>
          <a:p>
            <a:pPr lvl="1"/>
            <a:r>
              <a:rPr lang="de-DE" noProof="0" dirty="0"/>
              <a:t>Second level (Calibri, 18, black)</a:t>
            </a:r>
            <a:endParaRPr lang="en-GB" noProof="0" dirty="0"/>
          </a:p>
          <a:p>
            <a:pPr lvl="2"/>
            <a:r>
              <a:rPr lang="en-GB" noProof="0" dirty="0"/>
              <a:t>Third level (Calibri, 18, black)</a:t>
            </a:r>
          </a:p>
          <a:p>
            <a:pPr lvl="3"/>
            <a:r>
              <a:rPr lang="en-GB" noProof="0" dirty="0"/>
              <a:t>Fourth level (Calibri, 16, black)</a:t>
            </a:r>
          </a:p>
          <a:p>
            <a:pPr lvl="4"/>
            <a:r>
              <a:rPr lang="en-GB" noProof="0" dirty="0"/>
              <a:t>Fifth level</a:t>
            </a:r>
          </a:p>
          <a:p>
            <a:pPr lvl="0"/>
            <a:endParaRPr lang="en-GB" noProof="0" dirty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816640" y="590400"/>
            <a:ext cx="8927765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881235" y="5718732"/>
            <a:ext cx="9823278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 wrap="square"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088556" y="6336000"/>
            <a:ext cx="493845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817200" y="590400"/>
            <a:ext cx="8735184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878582" y="5718732"/>
            <a:ext cx="8673802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 wrap="square"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811273" y="1758285"/>
            <a:ext cx="11041227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/>
              <a:t>Diff. bullet levels with “tabulator”</a:t>
            </a:r>
          </a:p>
          <a:p>
            <a:pPr lvl="1"/>
            <a:r>
              <a:rPr lang="en-GB" noProof="0" dirty="0"/>
              <a:t>Third level (Calibri, 18, black)</a:t>
            </a:r>
          </a:p>
          <a:p>
            <a:pPr lvl="2"/>
            <a:r>
              <a:rPr lang="en-GB" noProof="0" dirty="0"/>
              <a:t>Fourth level (Calibri, 16, black)</a:t>
            </a:r>
          </a:p>
          <a:p>
            <a:pPr lvl="3"/>
            <a:r>
              <a:rPr lang="en-GB" noProof="0" dirty="0"/>
              <a:t>Fifth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815086" y="1245589"/>
            <a:ext cx="1104155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18131" y="590665"/>
            <a:ext cx="864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088556" y="6356351"/>
            <a:ext cx="493845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6784585" y="2032275"/>
            <a:ext cx="3919928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815413" y="2032275"/>
            <a:ext cx="5890349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Diff. bullet levels with “tabulator”</a:t>
            </a:r>
          </a:p>
          <a:p>
            <a:pPr lvl="1"/>
            <a:r>
              <a:rPr lang="en-US" dirty="0"/>
              <a:t>Third level (Calibri, 18, black)</a:t>
            </a:r>
          </a:p>
          <a:p>
            <a:pPr lvl="2"/>
            <a:r>
              <a:rPr lang="en-US" dirty="0"/>
              <a:t>Fourth level (Calibri, 16, black)</a:t>
            </a:r>
          </a:p>
          <a:p>
            <a:pPr lvl="3"/>
            <a:r>
              <a:rPr lang="en-US" dirty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819227" y="1231545"/>
            <a:ext cx="5890527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6784588" y="1221142"/>
            <a:ext cx="3919925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1125149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817200" y="590665"/>
            <a:ext cx="8735184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088556" y="6356351"/>
            <a:ext cx="493845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815413" y="2032275"/>
            <a:ext cx="9889099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815413" y="1221142"/>
            <a:ext cx="9889099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21664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817200" y="590400"/>
            <a:ext cx="864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11088556" y="6356351"/>
            <a:ext cx="493845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815413" y="1316952"/>
            <a:ext cx="9889099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6709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streifen.jpg"/>
          <p:cNvPicPr>
            <a:picLocks noChangeAspect="1"/>
          </p:cNvPicPr>
          <p:nvPr/>
        </p:nvPicPr>
        <p:blipFill rotWithShape="1">
          <a:blip r:embed="rId12" cstate="print"/>
          <a:srcRect l="170" t="8332" r="222" b="13889"/>
          <a:stretch/>
        </p:blipFill>
        <p:spPr>
          <a:xfrm>
            <a:off x="1" y="6371999"/>
            <a:ext cx="10692000" cy="486001"/>
          </a:xfrm>
          <a:prstGeom prst="rect">
            <a:avLst/>
          </a:prstGeom>
        </p:spPr>
      </p:pic>
      <p:pic>
        <p:nvPicPr>
          <p:cNvPr id="6" name="Grafik 5" descr="ecke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80000" y="360000"/>
            <a:ext cx="457200" cy="457200"/>
          </a:xfrm>
          <a:prstGeom prst="rect">
            <a:avLst/>
          </a:prstGeom>
        </p:spPr>
      </p:pic>
      <p:pic>
        <p:nvPicPr>
          <p:cNvPr id="7" name="Grafik 6" descr="entsog_logo_4c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0080080" y="360007"/>
            <a:ext cx="1514320" cy="8175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98" r:id="rId4"/>
    <p:sldLayoutId id="2147483685" r:id="rId5"/>
    <p:sldLayoutId id="2147483684" r:id="rId6"/>
    <p:sldLayoutId id="2147483694" r:id="rId7"/>
    <p:sldLayoutId id="2147483695" r:id="rId8"/>
    <p:sldLayoutId id="2147483696" r:id="rId9"/>
    <p:sldLayoutId id="2147483697" r:id="rId10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16.png"/><Relationship Id="rId4" Type="http://schemas.openxmlformats.org/officeDocument/2006/relationships/hyperlink" Target="https://www.entsog.eu/public/uploads/files/publications/CBA/2017/1.%20ADAPTED_2nd%20CBA%20Methodology_Main%20document_for%20Commission%20Approval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entsog.eu/public/uploads/files/publications/CBA/2017/1.%20ADAPTED_2nd%20CBA%20Methodology_Main%20document_for%20Commission%20Approval.pdf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hyperlink" Target="https://www.entsog.eu/public/uploads/files/publications/sos/ENTSOG%20Union%20wide%20SoS%20simulation%20report_INV0262-171121.pdf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s://www.entsog.eu/public/uploads/files/publications/Outlooks%20&amp;%20Reviews/2018/SO0020_180417_Summer_Review_2017_Final.pdf" TargetMode="External"/><Relationship Id="rId21" Type="http://schemas.openxmlformats.org/officeDocument/2006/relationships/hyperlink" Target="https://www.entsog.eu/public/uploads/files/publications/TYNDP/2018/entsos_tyndp_2018_Final_Scenario_Report.pdf" TargetMode="External"/><Relationship Id="rId7" Type="http://schemas.openxmlformats.org/officeDocument/2006/relationships/hyperlink" Target="https://www.entsog.eu/public/uploads/files/publications/Outlooks%20&amp;%20Reviews/2018/SO0021-Winter%20Review%202017-18.pdf" TargetMode="External"/><Relationship Id="rId12" Type="http://schemas.openxmlformats.org/officeDocument/2006/relationships/image" Target="../media/image12.png"/><Relationship Id="rId17" Type="http://schemas.openxmlformats.org/officeDocument/2006/relationships/hyperlink" Target="https://www.entsog.eu/public/uploads/files/maps/systemdevelopment/ENTSOG-GIE_SYSDEV_MAP2016-2017.pdf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11" Type="http://schemas.openxmlformats.org/officeDocument/2006/relationships/hyperlink" Target="https://www.entsog.eu/public/uploads/files/publications/TYNDP/2017/entsog_tyndp_2017_main_170428_web_xs.pdf" TargetMode="External"/><Relationship Id="rId5" Type="http://schemas.openxmlformats.org/officeDocument/2006/relationships/hyperlink" Target="https://www.entsog.eu/public/uploads/files/publications/Outlooks%20&amp;%20Reviews/2018/SO0020_180417_Summer_Outlook_2018_Final.pdf" TargetMode="External"/><Relationship Id="rId15" Type="http://schemas.openxmlformats.org/officeDocument/2006/relationships/hyperlink" Target="https://www.entsog.eu/public/uploads/files/publications/Maps/2017/ENTSOG_CAP_2017_A0_1189x841_FULL_064.pdf" TargetMode="External"/><Relationship Id="rId23" Type="http://schemas.openxmlformats.org/officeDocument/2006/relationships/image" Target="../media/image7.png"/><Relationship Id="rId10" Type="http://schemas.openxmlformats.org/officeDocument/2006/relationships/image" Target="../media/image11.png"/><Relationship Id="rId19" Type="http://schemas.openxmlformats.org/officeDocument/2006/relationships/hyperlink" Target="https://www.entsog.eu/public/uploads/files/publications/CBA/2017/1.%20ADAPTED_2nd%20CBA%20Methodology_Main%20document_for%20Commission%20Approval.pdf" TargetMode="External"/><Relationship Id="rId4" Type="http://schemas.openxmlformats.org/officeDocument/2006/relationships/image" Target="../media/image8.png"/><Relationship Id="rId9" Type="http://schemas.openxmlformats.org/officeDocument/2006/relationships/hyperlink" Target="https://www.entsog.eu/public/uploads/files/publications/Outlooks%20&amp;%20Reviews/2018/SO0021-Winter%20Supply%20Outlook%2018-19.pdf" TargetMode="External"/><Relationship Id="rId14" Type="http://schemas.openxmlformats.org/officeDocument/2006/relationships/image" Target="../media/image13.png"/><Relationship Id="rId22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tsog.eu/public/uploads/files/publications/TYNDP/2018/entsos_tyndp_2018_Final_Scenario_Report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hyperlink" Target="https://www.entsog.eu/public/uploads/files/publications/TYNDP/2018/TYNDP%20-%20Annex%20A%20-%20Projects%20Tables.xls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A9A8AE7B-102A-4EEA-9966-0D9C5331A5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ENTSOG TYNDP</a:t>
            </a:r>
            <a:endParaRPr lang="en-BE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E243F8A-8D2C-45F8-9703-9C59D6DAAA7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Stefano Astorri</a:t>
            </a:r>
            <a:r>
              <a:rPr lang="en-US" dirty="0"/>
              <a:t>	</a:t>
            </a:r>
            <a:endParaRPr lang="en-GB" dirty="0"/>
          </a:p>
          <a:p>
            <a:r>
              <a:rPr lang="en-GB" dirty="0"/>
              <a:t>ENTSOG Investment Subject Manager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F305058-C92C-497B-9C17-DF159980A2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63752" y="3429000"/>
            <a:ext cx="7799874" cy="503733"/>
          </a:xfrm>
        </p:spPr>
        <p:txBody>
          <a:bodyPr/>
          <a:lstStyle/>
          <a:p>
            <a:r>
              <a:rPr lang="en-GB" dirty="0"/>
              <a:t>Ten Year Development Plan</a:t>
            </a:r>
            <a:endParaRPr lang="en-BE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5855A-5BCA-42DF-975F-C923BFF863A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30</a:t>
            </a:r>
            <a:r>
              <a:rPr lang="en-GB" baseline="30000"/>
              <a:t>th</a:t>
            </a:r>
            <a:r>
              <a:rPr lang="en-GB"/>
              <a:t> </a:t>
            </a:r>
            <a:r>
              <a:rPr lang="en-GB" dirty="0"/>
              <a:t>October 2018</a:t>
            </a:r>
            <a:endParaRPr lang="en-BE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3AC3E6-2CB8-435B-8F9C-95A0FCB6DB16}"/>
              </a:ext>
            </a:extLst>
          </p:cNvPr>
          <p:cNvSpPr txBox="1"/>
          <p:nvPr/>
        </p:nvSpPr>
        <p:spPr>
          <a:xfrm>
            <a:off x="3872904" y="4077072"/>
            <a:ext cx="7790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+mn-lt"/>
                <a:ea typeface="ＭＳ Ｐゴシック" charset="-128"/>
              </a:rPr>
              <a:t>Regulatory Workshop in the context of Infrastructure assessment and Projects of Eastern Partnership Interest</a:t>
            </a:r>
            <a:endParaRPr lang="fr-BE" b="1" dirty="0">
              <a:solidFill>
                <a:srgbClr val="000000"/>
              </a:solidFill>
              <a:latin typeface="+mn-lt"/>
              <a:ea typeface="ＭＳ Ｐゴシック" charset="-128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BF8CF9-ABDA-4BAA-8128-04DC470709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Kiev</a:t>
            </a:r>
          </a:p>
        </p:txBody>
      </p:sp>
      <p:pic>
        <p:nvPicPr>
          <p:cNvPr id="8" name="Picture 7" descr="C:\Users\cmu\Desktop\EnCS logo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776" y="620688"/>
            <a:ext cx="1512168" cy="386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X:\Content\EU4ENERGY\Logos and Images\EU4Energy new 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648" y="558048"/>
            <a:ext cx="757555" cy="7029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5BC855-10C6-4C40-8A8B-3D8A950FA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10</a:t>
            </a:fld>
            <a:endParaRPr lang="en-GB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5867F28-8827-42CD-A834-3D96A0D5F0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3888" y="1264959"/>
            <a:ext cx="9890588" cy="1706841"/>
          </a:xfrm>
        </p:spPr>
        <p:txBody>
          <a:bodyPr/>
          <a:lstStyle/>
          <a:p>
            <a:r>
              <a:rPr lang="en-GB" dirty="0"/>
              <a:t>TYNDP is a regulatory task for ENTSOG </a:t>
            </a:r>
          </a:p>
          <a:p>
            <a:pPr lvl="1"/>
            <a:r>
              <a:rPr lang="en-GB" dirty="0"/>
              <a:t>Reg. (EU) 715/2009: deliver a supply adequacy outlook and </a:t>
            </a:r>
            <a:r>
              <a:rPr lang="en-GB" b="1" dirty="0"/>
              <a:t>identify possible investment gaps</a:t>
            </a:r>
          </a:p>
          <a:p>
            <a:pPr lvl="1"/>
            <a:r>
              <a:rPr lang="en-GB" dirty="0"/>
              <a:t>Reg. (EU) 347/2013: </a:t>
            </a:r>
            <a:r>
              <a:rPr lang="en-GB" b="1" dirty="0"/>
              <a:t>gather all possible PCI candidates, apply CBA methodology to TYNDP</a:t>
            </a:r>
          </a:p>
          <a:p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157B515-A056-4938-A66A-FD10E7446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888" y="566378"/>
            <a:ext cx="9396568" cy="540000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en-GB" dirty="0"/>
              <a:t>CBA methodology: guidelines for TYNDP assessments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8B287EB-8D39-408E-88B9-98CFE62CC4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6548" y="3382763"/>
            <a:ext cx="1390249" cy="1957744"/>
          </a:xfrm>
          <a:prstGeom prst="rect">
            <a:avLst/>
          </a:prstGeom>
        </p:spPr>
      </p:pic>
      <p:cxnSp>
        <p:nvCxnSpPr>
          <p:cNvPr id="14" name="Connector: Curved 13">
            <a:extLst>
              <a:ext uri="{FF2B5EF4-FFF2-40B4-BE49-F238E27FC236}">
                <a16:creationId xmlns:a16="http://schemas.microsoft.com/office/drawing/2014/main" id="{F4F25DC7-D627-4A07-BB21-AF7A371E476A}"/>
              </a:ext>
            </a:extLst>
          </p:cNvPr>
          <p:cNvCxnSpPr>
            <a:cxnSpLocks/>
          </p:cNvCxnSpPr>
          <p:nvPr/>
        </p:nvCxnSpPr>
        <p:spPr>
          <a:xfrm rot="16200000" flipH="1">
            <a:off x="1165992" y="4822874"/>
            <a:ext cx="636882" cy="1026573"/>
          </a:xfrm>
          <a:prstGeom prst="curvedConnector2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croll: Vertical 15">
            <a:extLst>
              <a:ext uri="{FF2B5EF4-FFF2-40B4-BE49-F238E27FC236}">
                <a16:creationId xmlns:a16="http://schemas.microsoft.com/office/drawing/2014/main" id="{7EB9E60F-90EE-49F7-9EAA-FF244CBACA52}"/>
              </a:ext>
            </a:extLst>
          </p:cNvPr>
          <p:cNvSpPr/>
          <p:nvPr/>
        </p:nvSpPr>
        <p:spPr>
          <a:xfrm>
            <a:off x="2351584" y="3095902"/>
            <a:ext cx="1861585" cy="138468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Tx/>
              <a:buChar char="-"/>
            </a:pPr>
            <a:r>
              <a:rPr lang="en-GB" sz="1500" b="1" dirty="0"/>
              <a:t>Scenario</a:t>
            </a:r>
          </a:p>
          <a:p>
            <a:pPr marL="171450" indent="-171450">
              <a:buFontTx/>
              <a:buChar char="-"/>
            </a:pPr>
            <a:r>
              <a:rPr lang="en-GB" sz="1500" b="1" dirty="0"/>
              <a:t>Projects</a:t>
            </a:r>
          </a:p>
          <a:p>
            <a:pPr marL="171450" indent="-171450">
              <a:buFontTx/>
              <a:buChar char="-"/>
            </a:pPr>
            <a:r>
              <a:rPr lang="en-GB" sz="1500" b="1" dirty="0"/>
              <a:t>Existing infrastructure</a:t>
            </a:r>
          </a:p>
          <a:p>
            <a:pPr marL="171450" indent="-171450">
              <a:buFontTx/>
              <a:buChar char="-"/>
            </a:pPr>
            <a:r>
              <a:rPr lang="en-GB" sz="1500" b="1" dirty="0"/>
              <a:t>external data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8C658CB-5BCC-4F73-9003-35050BB6860A}"/>
              </a:ext>
            </a:extLst>
          </p:cNvPr>
          <p:cNvCxnSpPr>
            <a:cxnSpLocks/>
            <a:stCxn id="16" idx="3"/>
            <a:endCxn id="11" idx="1"/>
          </p:cNvCxnSpPr>
          <p:nvPr/>
        </p:nvCxnSpPr>
        <p:spPr>
          <a:xfrm>
            <a:off x="4040083" y="3788245"/>
            <a:ext cx="956465" cy="57339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croll: Vertical 18">
            <a:extLst>
              <a:ext uri="{FF2B5EF4-FFF2-40B4-BE49-F238E27FC236}">
                <a16:creationId xmlns:a16="http://schemas.microsoft.com/office/drawing/2014/main" id="{A2F3DCCD-34B7-4F0A-ADFB-78EF77720F04}"/>
              </a:ext>
            </a:extLst>
          </p:cNvPr>
          <p:cNvSpPr/>
          <p:nvPr/>
        </p:nvSpPr>
        <p:spPr>
          <a:xfrm>
            <a:off x="7170176" y="2854443"/>
            <a:ext cx="1569131" cy="1395949"/>
          </a:xfrm>
          <a:prstGeom prst="verticalScroll">
            <a:avLst/>
          </a:prstGeom>
          <a:solidFill>
            <a:srgbClr val="BCD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b="1" dirty="0">
              <a:solidFill>
                <a:srgbClr val="000000"/>
              </a:solidFill>
            </a:endParaRPr>
          </a:p>
          <a:p>
            <a:pPr algn="ctr"/>
            <a:r>
              <a:rPr lang="en-GB" sz="1400" b="1" dirty="0">
                <a:solidFill>
                  <a:srgbClr val="000000"/>
                </a:solidFill>
              </a:rPr>
              <a:t>System assessment</a:t>
            </a:r>
          </a:p>
          <a:p>
            <a:pPr algn="ctr"/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21" name="Scroll: Vertical 20">
            <a:extLst>
              <a:ext uri="{FF2B5EF4-FFF2-40B4-BE49-F238E27FC236}">
                <a16:creationId xmlns:a16="http://schemas.microsoft.com/office/drawing/2014/main" id="{7CACB4F8-18B2-49D2-934C-B061FF94522A}"/>
              </a:ext>
            </a:extLst>
          </p:cNvPr>
          <p:cNvSpPr/>
          <p:nvPr/>
        </p:nvSpPr>
        <p:spPr>
          <a:xfrm>
            <a:off x="7197626" y="4361635"/>
            <a:ext cx="1569131" cy="1292968"/>
          </a:xfrm>
          <a:prstGeom prst="verticalScroll">
            <a:avLst/>
          </a:prstGeom>
          <a:solidFill>
            <a:srgbClr val="BCD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rgbClr val="000000"/>
                </a:solidFill>
              </a:rPr>
              <a:t>PCI candidates –Project CBAs</a:t>
            </a:r>
          </a:p>
          <a:p>
            <a:pPr algn="ctr"/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86CCB6-5366-4512-8039-AB150EFE710C}"/>
              </a:ext>
            </a:extLst>
          </p:cNvPr>
          <p:cNvSpPr txBox="1"/>
          <p:nvPr/>
        </p:nvSpPr>
        <p:spPr>
          <a:xfrm>
            <a:off x="7523246" y="5542954"/>
            <a:ext cx="1441420" cy="246221"/>
          </a:xfrm>
          <a:prstGeom prst="rect">
            <a:avLst/>
          </a:prstGeom>
          <a:solidFill>
            <a:schemeClr val="bg1"/>
          </a:solidFill>
          <a:ln w="28575">
            <a:solidFill>
              <a:srgbClr val="000579"/>
            </a:solidFill>
          </a:ln>
        </p:spPr>
        <p:txBody>
          <a:bodyPr wrap="none" rtlCol="0">
            <a:spAutoFit/>
          </a:bodyPr>
          <a:lstStyle/>
          <a:p>
            <a:r>
              <a:rPr lang="en-GB" sz="1000" b="1" dirty="0">
                <a:solidFill>
                  <a:srgbClr val="000000"/>
                </a:solidFill>
              </a:rPr>
              <a:t>New for TYNDP 2018</a:t>
            </a:r>
          </a:p>
        </p:txBody>
      </p:sp>
      <p:sp>
        <p:nvSpPr>
          <p:cNvPr id="25" name="Scroll: Vertical 24">
            <a:extLst>
              <a:ext uri="{FF2B5EF4-FFF2-40B4-BE49-F238E27FC236}">
                <a16:creationId xmlns:a16="http://schemas.microsoft.com/office/drawing/2014/main" id="{57AE4E0F-0B8B-446F-8DDB-8CB64D7C1562}"/>
              </a:ext>
            </a:extLst>
          </p:cNvPr>
          <p:cNvSpPr/>
          <p:nvPr/>
        </p:nvSpPr>
        <p:spPr>
          <a:xfrm>
            <a:off x="9525691" y="3683028"/>
            <a:ext cx="1277242" cy="1370549"/>
          </a:xfrm>
          <a:prstGeom prst="verticalScroll">
            <a:avLst/>
          </a:prstGeom>
          <a:solidFill>
            <a:schemeClr val="accent5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  <a:p>
            <a:pPr algn="ctr"/>
            <a:r>
              <a:rPr lang="en-GB" b="1" dirty="0"/>
              <a:t>PCI process</a:t>
            </a:r>
          </a:p>
          <a:p>
            <a:pPr algn="ctr"/>
            <a:endParaRPr lang="en-GB" b="1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B689533-46D9-49F6-8AB3-24FB5C16CD37}"/>
              </a:ext>
            </a:extLst>
          </p:cNvPr>
          <p:cNvCxnSpPr>
            <a:cxnSpLocks/>
            <a:stCxn id="11" idx="3"/>
            <a:endCxn id="19" idx="1"/>
          </p:cNvCxnSpPr>
          <p:nvPr/>
        </p:nvCxnSpPr>
        <p:spPr>
          <a:xfrm flipV="1">
            <a:off x="6386797" y="3552418"/>
            <a:ext cx="957873" cy="80921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8F6BAE1-A914-4D63-AB66-976AC349F513}"/>
              </a:ext>
            </a:extLst>
          </p:cNvPr>
          <p:cNvCxnSpPr>
            <a:cxnSpLocks/>
            <a:stCxn id="11" idx="3"/>
            <a:endCxn id="21" idx="1"/>
          </p:cNvCxnSpPr>
          <p:nvPr/>
        </p:nvCxnSpPr>
        <p:spPr>
          <a:xfrm>
            <a:off x="6386797" y="4361635"/>
            <a:ext cx="972450" cy="64648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ight Brace 31">
            <a:extLst>
              <a:ext uri="{FF2B5EF4-FFF2-40B4-BE49-F238E27FC236}">
                <a16:creationId xmlns:a16="http://schemas.microsoft.com/office/drawing/2014/main" id="{0C43B278-2754-4513-BAD8-7D7BFF39A667}"/>
              </a:ext>
            </a:extLst>
          </p:cNvPr>
          <p:cNvSpPr/>
          <p:nvPr/>
        </p:nvSpPr>
        <p:spPr>
          <a:xfrm>
            <a:off x="9242715" y="2807500"/>
            <a:ext cx="285035" cy="2995155"/>
          </a:xfrm>
          <a:prstGeom prst="rightBrac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DAAC485-C30C-4F20-B125-33054F144EE4}"/>
              </a:ext>
            </a:extLst>
          </p:cNvPr>
          <p:cNvSpPr/>
          <p:nvPr/>
        </p:nvSpPr>
        <p:spPr>
          <a:xfrm>
            <a:off x="1997718" y="2743200"/>
            <a:ext cx="7120740" cy="3168352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1BC1D0-575C-40FC-A947-629A3B0BC75B}"/>
              </a:ext>
            </a:extLst>
          </p:cNvPr>
          <p:cNvSpPr txBox="1"/>
          <p:nvPr/>
        </p:nvSpPr>
        <p:spPr>
          <a:xfrm>
            <a:off x="149807" y="5542954"/>
            <a:ext cx="3781252" cy="36933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CBA methodology setting the frame</a:t>
            </a:r>
          </a:p>
        </p:txBody>
      </p:sp>
      <p:sp>
        <p:nvSpPr>
          <p:cNvPr id="13" name="Flowchart: Multidocument 12">
            <a:extLst>
              <a:ext uri="{FF2B5EF4-FFF2-40B4-BE49-F238E27FC236}">
                <a16:creationId xmlns:a16="http://schemas.microsoft.com/office/drawing/2014/main" id="{FFAD1CFF-37A0-4D4B-B59A-C9845C63CC71}"/>
              </a:ext>
            </a:extLst>
          </p:cNvPr>
          <p:cNvSpPr/>
          <p:nvPr/>
        </p:nvSpPr>
        <p:spPr>
          <a:xfrm>
            <a:off x="10816185" y="3693582"/>
            <a:ext cx="1314353" cy="1354269"/>
          </a:xfrm>
          <a:prstGeom prst="flowChartMultidocumen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6AD645-3DB4-4D07-ADE2-C90E8FC70DA2}"/>
              </a:ext>
            </a:extLst>
          </p:cNvPr>
          <p:cNvSpPr txBox="1"/>
          <p:nvPr/>
        </p:nvSpPr>
        <p:spPr>
          <a:xfrm>
            <a:off x="10837540" y="4013066"/>
            <a:ext cx="112044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0000"/>
                </a:solidFill>
              </a:rPr>
              <a:t>CBCA</a:t>
            </a:r>
          </a:p>
          <a:p>
            <a:pPr algn="ctr"/>
            <a:r>
              <a:rPr lang="en-GB" sz="1600" b="1" dirty="0">
                <a:solidFill>
                  <a:srgbClr val="000000"/>
                </a:solidFill>
              </a:rPr>
              <a:t>&amp;</a:t>
            </a:r>
          </a:p>
          <a:p>
            <a:pPr algn="ctr"/>
            <a:r>
              <a:rPr lang="en-GB" sz="1600" b="1" dirty="0">
                <a:solidFill>
                  <a:srgbClr val="000000"/>
                </a:solidFill>
              </a:rPr>
              <a:t>CEF</a:t>
            </a:r>
          </a:p>
        </p:txBody>
      </p:sp>
      <p:pic>
        <p:nvPicPr>
          <p:cNvPr id="23" name="Picture 22">
            <a:hlinkClick r:id="rId4"/>
            <a:extLst>
              <a:ext uri="{FF2B5EF4-FFF2-40B4-BE49-F238E27FC236}">
                <a16:creationId xmlns:a16="http://schemas.microsoft.com/office/drawing/2014/main" id="{3570ADCF-0A9E-48F6-B043-B6C469A932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171" y="2807500"/>
            <a:ext cx="1699290" cy="220324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</p:pic>
      <p:pic>
        <p:nvPicPr>
          <p:cNvPr id="24" name="Picture 23" descr="X:\Content\EU4ENERGY\Logos and Images\EU4Energy new 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7" y="6030405"/>
            <a:ext cx="757555" cy="702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25" descr="C:\Users\cmu\Desktop\EnCS logo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77" y="6163019"/>
            <a:ext cx="1512168" cy="38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4168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7AC10B-102F-41C2-8F35-54B0FAB75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11</a:t>
            </a:fld>
            <a:endParaRPr lang="en-GB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2A714D4-C102-4E3D-9A77-F81B60A333E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GB" dirty="0"/>
              <a:t>2nd ENTSOG CBA Methodology </a:t>
            </a:r>
          </a:p>
        </p:txBody>
      </p:sp>
      <p:pic>
        <p:nvPicPr>
          <p:cNvPr id="6" name="Picture 5">
            <a:hlinkClick r:id="rId2"/>
            <a:extLst>
              <a:ext uri="{FF2B5EF4-FFF2-40B4-BE49-F238E27FC236}">
                <a16:creationId xmlns:a16="http://schemas.microsoft.com/office/drawing/2014/main" id="{37DA6CBD-D41F-4BD6-9407-3E195673F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8248" y="1484784"/>
            <a:ext cx="3467407" cy="449572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1CBCD1EB-BE82-4E99-8682-2B7A600188F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400" y="1628800"/>
            <a:ext cx="7272808" cy="2736303"/>
          </a:xfrm>
        </p:spPr>
        <p:txBody>
          <a:bodyPr/>
          <a:lstStyle/>
          <a:p>
            <a:pPr algn="just">
              <a:spcBef>
                <a:spcPts val="1600"/>
              </a:spcBef>
            </a:pPr>
            <a:r>
              <a:rPr lang="en-GB" sz="2400" dirty="0"/>
              <a:t>ENTSOG has released its Adapted CBA Methodology for European Commission approval</a:t>
            </a:r>
            <a:endParaRPr lang="en-US" sz="2400" dirty="0"/>
          </a:p>
          <a:p>
            <a:pPr lvl="1" algn="just">
              <a:spcBef>
                <a:spcPts val="1000"/>
              </a:spcBef>
            </a:pPr>
            <a:r>
              <a:rPr lang="en-US" sz="2000" dirty="0"/>
              <a:t>Main improvements:</a:t>
            </a:r>
          </a:p>
          <a:p>
            <a:pPr lvl="2" algn="just">
              <a:spcBef>
                <a:spcPts val="1000"/>
              </a:spcBef>
            </a:pPr>
            <a:r>
              <a:rPr lang="en-US" sz="2000" dirty="0"/>
              <a:t>more streamlined methodology</a:t>
            </a:r>
          </a:p>
          <a:p>
            <a:pPr lvl="2" algn="just">
              <a:spcBef>
                <a:spcPts val="1000"/>
              </a:spcBef>
            </a:pPr>
            <a:r>
              <a:rPr lang="en-US" sz="2000" dirty="0"/>
              <a:t>increased transparency</a:t>
            </a:r>
          </a:p>
          <a:p>
            <a:pPr lvl="2" algn="just">
              <a:spcBef>
                <a:spcPts val="1000"/>
              </a:spcBef>
            </a:pPr>
            <a:r>
              <a:rPr lang="en-US" sz="2000" dirty="0"/>
              <a:t>refined market modelling assumptions</a:t>
            </a:r>
          </a:p>
          <a:p>
            <a:pPr lvl="2" algn="just">
              <a:spcBef>
                <a:spcPts val="1000"/>
              </a:spcBef>
            </a:pPr>
            <a:r>
              <a:rPr lang="en-US" sz="2000" dirty="0"/>
              <a:t>indicators simplification</a:t>
            </a:r>
          </a:p>
          <a:p>
            <a:pPr lvl="2" algn="just">
              <a:spcBef>
                <a:spcPts val="1000"/>
              </a:spcBef>
            </a:pPr>
            <a:r>
              <a:rPr lang="en-US" sz="2000" dirty="0"/>
              <a:t>project grouping guidelines</a:t>
            </a:r>
          </a:p>
          <a:p>
            <a:pPr lvl="2" algn="just">
              <a:spcBef>
                <a:spcPts val="1000"/>
              </a:spcBef>
            </a:pPr>
            <a:r>
              <a:rPr lang="en-US" sz="2000" dirty="0"/>
              <a:t>improved sensitivity analysis</a:t>
            </a:r>
            <a:endParaRPr lang="en-US" sz="1600" dirty="0"/>
          </a:p>
        </p:txBody>
      </p:sp>
      <p:pic>
        <p:nvPicPr>
          <p:cNvPr id="8" name="Picture 7" descr="X:\Content\EU4ENERGY\Logos and Images\EU4Energy new 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7" y="6030405"/>
            <a:ext cx="757555" cy="702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Users\cmu\Desktop\EnCS logo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56" y="6163019"/>
            <a:ext cx="1512168" cy="38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8807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4BF08D-6A9D-4B77-AEDA-C2F60CDA9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12</a:t>
            </a:fld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6D76CA-6821-4D8A-AB02-C8A84529345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6640" y="1244704"/>
            <a:ext cx="9598722" cy="4992608"/>
          </a:xfrm>
        </p:spPr>
        <p:txBody>
          <a:bodyPr/>
          <a:lstStyle/>
          <a:p>
            <a:r>
              <a:rPr lang="en-GB" sz="2400" dirty="0"/>
              <a:t>1. </a:t>
            </a:r>
            <a:r>
              <a:rPr lang="en-GB" sz="2400" u="sng" dirty="0"/>
              <a:t>Assess the gas system</a:t>
            </a:r>
            <a:r>
              <a:rPr lang="en-GB" sz="2400" dirty="0"/>
              <a:t>: what are the remaining infrastructure needs?</a:t>
            </a:r>
          </a:p>
          <a:p>
            <a:pPr marL="0" lvl="1" indent="0">
              <a:buNone/>
            </a:pPr>
            <a:endParaRPr lang="en-GB" sz="2000" b="1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endParaRPr lang="en-GB" sz="2400" dirty="0"/>
          </a:p>
          <a:p>
            <a:endParaRPr lang="en-GB" sz="2400" u="sng" dirty="0"/>
          </a:p>
          <a:p>
            <a:endParaRPr lang="en-GB" sz="500" dirty="0"/>
          </a:p>
          <a:p>
            <a:r>
              <a:rPr lang="en-GB" sz="2400" dirty="0"/>
              <a:t>2. </a:t>
            </a:r>
            <a:r>
              <a:rPr lang="en-GB" sz="2400" u="sng" dirty="0"/>
              <a:t>Assess projects</a:t>
            </a:r>
            <a:r>
              <a:rPr lang="en-GB" sz="2400" dirty="0"/>
              <a:t>: how do projects address the infrastructure needs?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D97406F-E727-4A63-A40F-B03929CD97C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en-GB" dirty="0"/>
              <a:t>What do we use TYNDP and CBAM for?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D49299-44DD-43ED-8EF3-33A0EF5BD8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573" y="2448187"/>
            <a:ext cx="3649623" cy="28274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52E2524-9C0F-4B7D-8DCD-EE74CE6474F1}"/>
              </a:ext>
            </a:extLst>
          </p:cNvPr>
          <p:cNvSpPr txBox="1"/>
          <p:nvPr/>
        </p:nvSpPr>
        <p:spPr>
          <a:xfrm>
            <a:off x="1081904" y="1828800"/>
            <a:ext cx="329681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Access to new supply sources: diversification and competition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DEB15B-A7FB-4E0F-95A4-042A27A1FB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2236" y="2221055"/>
            <a:ext cx="2762569" cy="31736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DF714D2-A6AC-424A-8B9C-C4C8CF416BD0}"/>
              </a:ext>
            </a:extLst>
          </p:cNvPr>
          <p:cNvSpPr txBox="1"/>
          <p:nvPr/>
        </p:nvSpPr>
        <p:spPr>
          <a:xfrm>
            <a:off x="5029200" y="1850150"/>
            <a:ext cx="235792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Supply diversification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EA534F-691A-4AA9-8F42-947B49D4D27B}"/>
              </a:ext>
            </a:extLst>
          </p:cNvPr>
          <p:cNvSpPr txBox="1"/>
          <p:nvPr/>
        </p:nvSpPr>
        <p:spPr>
          <a:xfrm>
            <a:off x="8614871" y="1847460"/>
            <a:ext cx="235792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Security of supply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36461A9-CE4E-4286-9FA7-B43D4B2C86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299" y="2185275"/>
            <a:ext cx="2733592" cy="3168333"/>
          </a:xfrm>
          <a:prstGeom prst="rect">
            <a:avLst/>
          </a:prstGeom>
        </p:spPr>
      </p:pic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E8078EC1-32D1-4396-A878-0954FB165D3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84244" y="6132287"/>
            <a:ext cx="9254327" cy="442674"/>
          </a:xfrm>
          <a:solidFill>
            <a:schemeClr val="bg1"/>
          </a:solidFill>
        </p:spPr>
        <p:txBody>
          <a:bodyPr/>
          <a:lstStyle/>
          <a:p>
            <a:r>
              <a:rPr lang="en-US" sz="2000" b="1" dirty="0"/>
              <a:t>CBA Methodology as common metrics to system and project assessment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04D71D-6206-4C12-8193-BDFC9C50FC7D}"/>
              </a:ext>
            </a:extLst>
          </p:cNvPr>
          <p:cNvSpPr/>
          <p:nvPr/>
        </p:nvSpPr>
        <p:spPr>
          <a:xfrm>
            <a:off x="8326538" y="2581036"/>
            <a:ext cx="1357090" cy="3385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example from TYNDP 2017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F683BF-2DD4-4940-B8C8-CDA4B4060CC3}"/>
              </a:ext>
            </a:extLst>
          </p:cNvPr>
          <p:cNvSpPr/>
          <p:nvPr/>
        </p:nvSpPr>
        <p:spPr>
          <a:xfrm>
            <a:off x="5050712" y="2563225"/>
            <a:ext cx="1357090" cy="3385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example from TYNDP 2017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22B807D-7C13-4BCA-AA0D-C9567643EE27}"/>
              </a:ext>
            </a:extLst>
          </p:cNvPr>
          <p:cNvSpPr/>
          <p:nvPr/>
        </p:nvSpPr>
        <p:spPr>
          <a:xfrm>
            <a:off x="1219200" y="2563225"/>
            <a:ext cx="1357090" cy="3385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example from TYNDP 2017</a:t>
            </a:r>
          </a:p>
        </p:txBody>
      </p:sp>
      <p:pic>
        <p:nvPicPr>
          <p:cNvPr id="16" name="Picture 15" descr="X:\Content\EU4ENERGY\Logos and Images\EU4Energy new 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7" y="6030405"/>
            <a:ext cx="757555" cy="7029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019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CBE466-FC14-407F-8F03-6E296C996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13</a:t>
            </a:fld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9FA18-C29E-4C55-AD34-7B0F8AE581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3924" y="1403251"/>
            <a:ext cx="10274631" cy="4330005"/>
          </a:xfrm>
        </p:spPr>
        <p:txBody>
          <a:bodyPr/>
          <a:lstStyle/>
          <a:p>
            <a:pPr lvl="1"/>
            <a:r>
              <a:rPr lang="en-GB" dirty="0"/>
              <a:t>LOW infrastructure level to identify any infrastructure gasp in Europe</a:t>
            </a:r>
          </a:p>
          <a:p>
            <a:pPr lvl="1"/>
            <a:r>
              <a:rPr lang="en-GB" dirty="0"/>
              <a:t>Advanced infrastructure level </a:t>
            </a:r>
            <a:r>
              <a:rPr lang="en-US" dirty="0"/>
              <a:t>to take into account further project interaction</a:t>
            </a:r>
          </a:p>
          <a:p>
            <a:pPr lvl="1"/>
            <a:r>
              <a:rPr lang="en-US" dirty="0"/>
              <a:t>PCI infrastructure level to see how the current PCI List mitigates/solves the identified infrastructure gaps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C61C0E-59C2-4089-89EF-2D24BFC41D4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GB" dirty="0"/>
              <a:t>System assessment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A8F674-9E63-48A9-A4B3-1641FE040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171" y="2737843"/>
            <a:ext cx="5614095" cy="3529757"/>
          </a:xfrm>
          <a:prstGeom prst="rect">
            <a:avLst/>
          </a:prstGeom>
        </p:spPr>
      </p:pic>
      <p:pic>
        <p:nvPicPr>
          <p:cNvPr id="7" name="Picture 6" descr="X:\Content\EU4ENERGY\Logos and Images\EU4Energy new 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7" y="6030405"/>
            <a:ext cx="757555" cy="702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cmu\Desktop\EnCS 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786" y="6163019"/>
            <a:ext cx="1512168" cy="38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2738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14</a:t>
            </a:fld>
            <a:endParaRPr lang="en-GB" noProof="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GB" dirty="0"/>
              <a:t>Project-specific assessment (PS-CBA)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816640" y="1371600"/>
            <a:ext cx="9563125" cy="1524000"/>
          </a:xfrm>
        </p:spPr>
        <p:txBody>
          <a:bodyPr/>
          <a:lstStyle/>
          <a:p>
            <a:pPr lvl="1"/>
            <a:r>
              <a:rPr lang="en-US" sz="2000" dirty="0"/>
              <a:t>Project-specific assessment is carried </a:t>
            </a:r>
            <a:r>
              <a:rPr lang="en-US" sz="2000" b="1" dirty="0"/>
              <a:t>with/without each project (or project group) </a:t>
            </a:r>
            <a:r>
              <a:rPr lang="en-US" sz="2000" dirty="0"/>
              <a:t>for both infra levels</a:t>
            </a:r>
          </a:p>
          <a:p>
            <a:pPr lvl="1"/>
            <a:r>
              <a:rPr lang="en-US" sz="2000" dirty="0"/>
              <a:t>It measures the </a:t>
            </a:r>
            <a:r>
              <a:rPr lang="en-US" sz="2000" b="1" dirty="0"/>
              <a:t>incremental impact in mitigating the identified infrastructure needs</a:t>
            </a: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C3C28E-EAFB-4538-B951-FF900E7649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6266" y="2664212"/>
            <a:ext cx="6368511" cy="3973696"/>
          </a:xfrm>
          <a:prstGeom prst="rect">
            <a:avLst/>
          </a:prstGeom>
        </p:spPr>
      </p:pic>
      <p:pic>
        <p:nvPicPr>
          <p:cNvPr id="6" name="Picture 5" descr="X:\Content\EU4ENERGY\Logos and Images\EU4Energy new 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7" y="6030405"/>
            <a:ext cx="757555" cy="702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cmu\Desktop\EnCS logo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72" y="6163019"/>
            <a:ext cx="1512168" cy="38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7410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8C2447-20CB-45C5-833A-7B5AD00D2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15</a:t>
            </a:fld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A3DCB8-2B1D-48BA-B4A1-08D648E8B11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85800" y="1434548"/>
            <a:ext cx="10896601" cy="896836"/>
          </a:xfrm>
        </p:spPr>
        <p:txBody>
          <a:bodyPr/>
          <a:lstStyle/>
          <a:p>
            <a:r>
              <a:rPr lang="en-GB" dirty="0"/>
              <a:t>ENTSOG CBA Methodology combines monetary elements from the CBA approach as well as non monetary and/or qualitative elements referring to the </a:t>
            </a:r>
            <a:r>
              <a:rPr lang="en-GB" u="sng" dirty="0"/>
              <a:t>Multi-Criteria Analysis</a:t>
            </a:r>
            <a:r>
              <a:rPr lang="en-GB" dirty="0"/>
              <a:t> (MCA)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B2D9729-47ED-49B8-B5CB-EE24CC89D7D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GB" dirty="0"/>
              <a:t>Socio-Economic benefit analysis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0B3F4C9-44BF-4839-9CF7-DB06F0DDE59E}"/>
              </a:ext>
            </a:extLst>
          </p:cNvPr>
          <p:cNvSpPr txBox="1">
            <a:spLocks/>
          </p:cNvSpPr>
          <p:nvPr/>
        </p:nvSpPr>
        <p:spPr>
          <a:xfrm>
            <a:off x="727787" y="2438401"/>
            <a:ext cx="11041227" cy="365759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  <a:sym typeface="Wingdings" pitchFamily="2" charset="2"/>
              </a:defRPr>
            </a:lvl1pPr>
            <a:lvl2pPr marL="171450" indent="-1714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Calibri" pitchFamily="34" charset="0"/>
              <a:buChar char="&gt;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400050" indent="-1714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accent3"/>
              </a:buClr>
              <a:buFont typeface="Wingdings" pitchFamily="2" charset="2"/>
              <a:buChar char="§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628650" indent="-1714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accent3"/>
              </a:buClr>
              <a:buFont typeface="Courier New" pitchFamily="49" charset="0"/>
              <a:buChar char="o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857250" indent="-1714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accent3"/>
              </a:buClr>
              <a:buFont typeface="Arial" pitchFamily="34" charset="0"/>
              <a:buChar char="-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" dirty="0"/>
          </a:p>
          <a:p>
            <a:pPr marL="0" lvl="1" indent="0">
              <a:buNone/>
            </a:pPr>
            <a:r>
              <a:rPr lang="en-US" sz="2000" dirty="0"/>
              <a:t>Gas infrastructure projects potential benefits:</a:t>
            </a:r>
          </a:p>
          <a:p>
            <a:pPr lvl="1"/>
            <a:r>
              <a:rPr lang="en-US" sz="2000" dirty="0"/>
              <a:t> Reduction of the cost of gas supply (change in the Social Economic Welfare)</a:t>
            </a:r>
          </a:p>
          <a:p>
            <a:pPr lvl="1"/>
            <a:r>
              <a:rPr lang="en-US" sz="2000" dirty="0"/>
              <a:t> Contribution to security of supply</a:t>
            </a:r>
          </a:p>
          <a:p>
            <a:pPr lvl="1"/>
            <a:r>
              <a:rPr lang="en-US" sz="2000" dirty="0"/>
              <a:t> Price convergence</a:t>
            </a:r>
          </a:p>
          <a:p>
            <a:pPr lvl="1"/>
            <a:r>
              <a:rPr lang="en-US" sz="2000" dirty="0"/>
              <a:t> Fuel replacement</a:t>
            </a:r>
          </a:p>
          <a:p>
            <a:pPr lvl="2"/>
            <a:r>
              <a:rPr lang="en-US" dirty="0"/>
              <a:t>Substitution of more expensive fuels</a:t>
            </a:r>
          </a:p>
          <a:p>
            <a:pPr lvl="2"/>
            <a:r>
              <a:rPr lang="en-US" dirty="0"/>
              <a:t>Reduction in CO2 emissions</a:t>
            </a:r>
          </a:p>
          <a:p>
            <a:pPr lvl="1"/>
            <a:r>
              <a:rPr lang="en-US" sz="2000" dirty="0"/>
              <a:t> Increase of the number of supply sources</a:t>
            </a:r>
          </a:p>
          <a:p>
            <a:pPr lvl="1"/>
            <a:r>
              <a:rPr lang="en-US" sz="2000" dirty="0"/>
              <a:t> Decrease in country supply dependency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1E5C7EB3-7E6F-4C66-A774-0064FFF10C67}"/>
              </a:ext>
            </a:extLst>
          </p:cNvPr>
          <p:cNvSpPr txBox="1">
            <a:spLocks/>
          </p:cNvSpPr>
          <p:nvPr/>
        </p:nvSpPr>
        <p:spPr>
          <a:xfrm>
            <a:off x="5943600" y="4038600"/>
            <a:ext cx="4953000" cy="896836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  <a:sym typeface="Wingdings" pitchFamily="2" charset="2"/>
              </a:defRPr>
            </a:lvl1pPr>
            <a:lvl2pPr marL="171450" indent="-1714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Calibri" pitchFamily="34" charset="0"/>
              <a:buChar char="&gt;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400050" indent="-1714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accent3"/>
              </a:buClr>
              <a:buFont typeface="Wingdings" pitchFamily="2" charset="2"/>
              <a:buChar char="§"/>
              <a:defRPr sz="1800" kern="1200" baseline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628650" indent="-1714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accent3"/>
              </a:buClr>
              <a:buFont typeface="Courier New" pitchFamily="49" charset="0"/>
              <a:buChar char="o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857250" indent="-1714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accent3"/>
              </a:buClr>
              <a:buFont typeface="Arial" pitchFamily="34" charset="0"/>
              <a:buChar char="-"/>
              <a:defRPr sz="1600" kern="120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All the benefits are measured as the incremental project impact</a:t>
            </a:r>
          </a:p>
        </p:txBody>
      </p:sp>
      <p:pic>
        <p:nvPicPr>
          <p:cNvPr id="8" name="Picture 7" descr="X:\Content\EU4ENERGY\Logos and Images\EU4Energy new logo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7" y="6030405"/>
            <a:ext cx="757555" cy="702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Users\cmu\Desktop\EnCS logo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40" y="6163019"/>
            <a:ext cx="1512168" cy="38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3572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7AF3F5-B331-4524-9428-91C1A3E0E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16</a:t>
            </a:fld>
            <a:endParaRPr lang="en-GB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9C61D0-99BC-4C13-9E87-D9C4DA41B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ENTSOG/ENTSO-E Interlinked Model Focus Study</a:t>
            </a:r>
            <a:br>
              <a:rPr lang="en-GB" dirty="0"/>
            </a:br>
            <a:r>
              <a:rPr lang="en-GB" sz="2800" dirty="0"/>
              <a:t>Assessing electricity and gas interactions</a:t>
            </a:r>
            <a:endParaRPr lang="en-GB" dirty="0"/>
          </a:p>
        </p:txBody>
      </p:sp>
      <p:pic>
        <p:nvPicPr>
          <p:cNvPr id="4" name="Picture 3" descr="X:\Content\EU4ENERGY\Logos and Images\EU4Energy new logo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7" y="6030405"/>
            <a:ext cx="757555" cy="702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cmu\Desktop\EnCS logo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56" y="6142668"/>
            <a:ext cx="1512168" cy="38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0252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ENTSOs Focus Study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2B4F9CC-76D3-4144-A3F8-E1A41E9C38D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6640" y="1172696"/>
            <a:ext cx="10175904" cy="4920600"/>
          </a:xfrm>
        </p:spPr>
        <p:txBody>
          <a:bodyPr/>
          <a:lstStyle/>
          <a:p>
            <a:r>
              <a:rPr lang="en-US" sz="2400" dirty="0"/>
              <a:t>Study scope and tasks</a:t>
            </a:r>
            <a:endParaRPr lang="en-GB" sz="2400" dirty="0"/>
          </a:p>
          <a:p>
            <a:pPr lvl="1"/>
            <a:r>
              <a:rPr lang="en-GB" sz="2000" b="1" dirty="0"/>
              <a:t>Main goal</a:t>
            </a:r>
            <a:r>
              <a:rPr lang="en-GB" sz="2000" dirty="0"/>
              <a:t>: conceptually assess which electricity/gas interactions are relevant from a TYNDP perspective, </a:t>
            </a:r>
            <a:r>
              <a:rPr lang="en-US" sz="2000" dirty="0"/>
              <a:t>including potential interactions between projects</a:t>
            </a:r>
            <a:endParaRPr lang="en-GB" sz="1100" b="1" dirty="0"/>
          </a:p>
          <a:p>
            <a:pPr lvl="1"/>
            <a:r>
              <a:rPr lang="en-GB" sz="2000" dirty="0"/>
              <a:t>The study outcome will be used by ENTSOs to further adapt the Interlinked Model - which will form part of the CBA Methodology - and the ENTSOs will apply it to relevant projects.</a:t>
            </a:r>
            <a:endParaRPr lang="en-GB" sz="2000" b="1" dirty="0"/>
          </a:p>
          <a:p>
            <a:pPr lvl="1"/>
            <a:endParaRPr lang="en-GB" sz="1050" b="1" dirty="0"/>
          </a:p>
          <a:p>
            <a:pPr lvl="1"/>
            <a:r>
              <a:rPr lang="en-GB" sz="2000" b="1" dirty="0"/>
              <a:t>Study tasks</a:t>
            </a:r>
          </a:p>
          <a:p>
            <a:pPr lvl="2"/>
            <a:r>
              <a:rPr lang="en-GB" sz="2000" dirty="0"/>
              <a:t>1. Generic mapping of </a:t>
            </a:r>
            <a:r>
              <a:rPr lang="en-GB" sz="2000" b="1" dirty="0"/>
              <a:t>all potential electricity/gas interactions </a:t>
            </a:r>
          </a:p>
          <a:p>
            <a:pPr lvl="2"/>
            <a:r>
              <a:rPr lang="en-GB" sz="2000" dirty="0"/>
              <a:t>2.</a:t>
            </a:r>
            <a:r>
              <a:rPr lang="en-GB" sz="2000" b="1" dirty="0"/>
              <a:t> Qualitative analysis </a:t>
            </a:r>
            <a:r>
              <a:rPr lang="en-GB" sz="2000" dirty="0"/>
              <a:t>of potential </a:t>
            </a:r>
            <a:r>
              <a:rPr lang="en-GB" sz="2000" dirty="0" err="1"/>
              <a:t>elec</a:t>
            </a:r>
            <a:r>
              <a:rPr lang="en-GB" sz="2000" dirty="0"/>
              <a:t>/gas </a:t>
            </a:r>
            <a:r>
              <a:rPr lang="en-GB" sz="2000" b="1" dirty="0"/>
              <a:t>infrastructure interactions </a:t>
            </a:r>
          </a:p>
          <a:p>
            <a:pPr lvl="2"/>
            <a:r>
              <a:rPr lang="en-GB" sz="2000" dirty="0"/>
              <a:t>3. </a:t>
            </a:r>
            <a:r>
              <a:rPr lang="en-GB" sz="2000" b="1" dirty="0"/>
              <a:t>Quantification</a:t>
            </a:r>
            <a:r>
              <a:rPr lang="en-GB" sz="2000" dirty="0"/>
              <a:t> of </a:t>
            </a:r>
            <a:r>
              <a:rPr lang="en-GB" sz="2000" b="1" dirty="0"/>
              <a:t>infrastructure interaction parameters </a:t>
            </a:r>
          </a:p>
          <a:p>
            <a:pPr lvl="2"/>
            <a:r>
              <a:rPr lang="en-GB" sz="2000" dirty="0"/>
              <a:t>4. Propose </a:t>
            </a:r>
            <a:r>
              <a:rPr lang="en-GB" sz="2000" b="1" dirty="0"/>
              <a:t>recommendations on screening approach </a:t>
            </a:r>
            <a:r>
              <a:rPr lang="en-GB" sz="2000" dirty="0"/>
              <a:t>to identify projects to be retained for gas/electricity interaction assessment</a:t>
            </a:r>
            <a:endParaRPr lang="en-US" sz="2000" dirty="0"/>
          </a:p>
          <a:p>
            <a:pPr lvl="1"/>
            <a:endParaRPr lang="en-GB" b="1" dirty="0"/>
          </a:p>
          <a:p>
            <a:pPr lvl="1"/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62CD62-D75C-4C28-908C-EBF02F56082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77757" y="5524372"/>
            <a:ext cx="8254816" cy="776383"/>
          </a:xfrm>
        </p:spPr>
        <p:txBody>
          <a:bodyPr/>
          <a:lstStyle/>
          <a:p>
            <a:r>
              <a:rPr lang="en-GB" sz="1800" b="1" dirty="0"/>
              <a:t>ENTSOs will build on the study outcome to adapt their Interlinked Model</a:t>
            </a:r>
          </a:p>
          <a:p>
            <a:r>
              <a:rPr lang="en-GB" sz="1800" b="1" dirty="0"/>
              <a:t>and apply to relevant projects for the next TYNDPs</a:t>
            </a:r>
          </a:p>
        </p:txBody>
      </p:sp>
      <p:pic>
        <p:nvPicPr>
          <p:cNvPr id="5" name="Picture 4" descr="X:\Content\EU4ENERGY\Logos and Images\EU4Energy new logo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65" y="5784119"/>
            <a:ext cx="757555" cy="702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cmu\Desktop\EnCS logo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3690" y="5837073"/>
            <a:ext cx="1512168" cy="38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96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Stefano Astorri</a:t>
            </a:r>
            <a:br>
              <a:rPr lang="en-GB" dirty="0"/>
            </a:br>
            <a:r>
              <a:rPr lang="en-GB" dirty="0"/>
              <a:t>Investment Subject Manager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03712" y="5371623"/>
            <a:ext cx="2376264" cy="287933"/>
          </a:xfrm>
        </p:spPr>
        <p:txBody>
          <a:bodyPr/>
          <a:lstStyle/>
          <a:p>
            <a:r>
              <a:rPr lang="en-GB" dirty="0"/>
              <a:t>Stefano.Astorri@entsog.eu</a:t>
            </a:r>
          </a:p>
        </p:txBody>
      </p:sp>
      <p:pic>
        <p:nvPicPr>
          <p:cNvPr id="4" name="Picture 3" descr="X:\Content\EU4ENERGY\Logos and Images\EU4Energy new logo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5812922"/>
            <a:ext cx="757555" cy="702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cmu\Desktop\EnCS logo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4472" y="5837073"/>
            <a:ext cx="1512168" cy="38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324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hlinkClick r:id="rId3"/>
            <a:extLst>
              <a:ext uri="{FF2B5EF4-FFF2-40B4-BE49-F238E27FC236}">
                <a16:creationId xmlns:a16="http://schemas.microsoft.com/office/drawing/2014/main" id="{1498AD34-3E13-45F9-A27F-A806A88EB0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5194" y="1268758"/>
            <a:ext cx="1748065" cy="2441732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</p:pic>
      <p:pic>
        <p:nvPicPr>
          <p:cNvPr id="18" name="Picture 17">
            <a:hlinkClick r:id="rId5"/>
            <a:extLst>
              <a:ext uri="{FF2B5EF4-FFF2-40B4-BE49-F238E27FC236}">
                <a16:creationId xmlns:a16="http://schemas.microsoft.com/office/drawing/2014/main" id="{D7938657-3663-4A89-9072-69FF62B141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5059" y="1273767"/>
            <a:ext cx="1726377" cy="2441732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</p:pic>
      <p:pic>
        <p:nvPicPr>
          <p:cNvPr id="17" name="Picture 16">
            <a:hlinkClick r:id="rId7"/>
            <a:extLst>
              <a:ext uri="{FF2B5EF4-FFF2-40B4-BE49-F238E27FC236}">
                <a16:creationId xmlns:a16="http://schemas.microsoft.com/office/drawing/2014/main" id="{1B2A6A68-84FD-4B74-BFB0-25EAB64027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1883" y="1268758"/>
            <a:ext cx="1726377" cy="2465442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</p:pic>
      <p:pic>
        <p:nvPicPr>
          <p:cNvPr id="5" name="Picture 4">
            <a:hlinkClick r:id="rId9"/>
            <a:extLst>
              <a:ext uri="{FF2B5EF4-FFF2-40B4-BE49-F238E27FC236}">
                <a16:creationId xmlns:a16="http://schemas.microsoft.com/office/drawing/2014/main" id="{186A5415-F58E-4143-B6B8-2BD0F5F5FE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6997" y="1268758"/>
            <a:ext cx="1743065" cy="2465442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321C97-6026-43F5-9C0C-DED91C3BA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</a:t>
            </a:fld>
            <a:endParaRPr lang="en-GB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E026003-5AD7-4102-9F73-B880757B1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Publications by ENTSOG System Development</a:t>
            </a:r>
            <a:endParaRPr lang="en-GB" dirty="0"/>
          </a:p>
        </p:txBody>
      </p:sp>
      <p:pic>
        <p:nvPicPr>
          <p:cNvPr id="11" name="Picture 10">
            <a:hlinkClick r:id="rId11"/>
            <a:extLst>
              <a:ext uri="{FF2B5EF4-FFF2-40B4-BE49-F238E27FC236}">
                <a16:creationId xmlns:a16="http://schemas.microsoft.com/office/drawing/2014/main" id="{E73E5A9C-B355-49DD-B8FC-61290E1E9D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84318" y="3807246"/>
            <a:ext cx="1733942" cy="2441732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</p:pic>
      <p:pic>
        <p:nvPicPr>
          <p:cNvPr id="12" name="Picture 11">
            <a:hlinkClick r:id="rId13"/>
            <a:extLst>
              <a:ext uri="{FF2B5EF4-FFF2-40B4-BE49-F238E27FC236}">
                <a16:creationId xmlns:a16="http://schemas.microsoft.com/office/drawing/2014/main" id="{A55AB9C6-C70F-4708-A3D4-357C7CCE30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26706" y="3807246"/>
            <a:ext cx="1730042" cy="2441732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</p:pic>
      <p:pic>
        <p:nvPicPr>
          <p:cNvPr id="13" name="Picture 12">
            <a:hlinkClick r:id="rId15"/>
            <a:extLst>
              <a:ext uri="{FF2B5EF4-FFF2-40B4-BE49-F238E27FC236}">
                <a16:creationId xmlns:a16="http://schemas.microsoft.com/office/drawing/2014/main" id="{1273F543-39F1-4856-9401-BAA4861A3C6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025872" y="1281779"/>
            <a:ext cx="3473496" cy="2452424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</p:pic>
      <p:pic>
        <p:nvPicPr>
          <p:cNvPr id="14" name="Picture 13">
            <a:hlinkClick r:id="rId17"/>
            <a:extLst>
              <a:ext uri="{FF2B5EF4-FFF2-40B4-BE49-F238E27FC236}">
                <a16:creationId xmlns:a16="http://schemas.microsoft.com/office/drawing/2014/main" id="{6D09D0BA-CA49-47A3-8220-14BEA8C9E96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141092" y="3807246"/>
            <a:ext cx="3365108" cy="251082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</p:pic>
      <p:pic>
        <p:nvPicPr>
          <p:cNvPr id="3" name="Picture 2">
            <a:hlinkClick r:id="rId19"/>
            <a:extLst>
              <a:ext uri="{FF2B5EF4-FFF2-40B4-BE49-F238E27FC236}">
                <a16:creationId xmlns:a16="http://schemas.microsoft.com/office/drawing/2014/main" id="{9CD4D980-81E8-40DB-B816-57DF5F8076D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121486" y="3807247"/>
            <a:ext cx="1883231" cy="2441732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</p:pic>
      <p:pic>
        <p:nvPicPr>
          <p:cNvPr id="16" name="Picture 15">
            <a:hlinkClick r:id="rId21"/>
            <a:extLst>
              <a:ext uri="{FF2B5EF4-FFF2-40B4-BE49-F238E27FC236}">
                <a16:creationId xmlns:a16="http://schemas.microsoft.com/office/drawing/2014/main" id="{62B130C9-0ECC-451C-A31D-9045DBF0416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26997" y="3826054"/>
            <a:ext cx="1748874" cy="2422924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7987197-BDC1-4E25-AF13-E8C2EEE5C4E1}"/>
              </a:ext>
            </a:extLst>
          </p:cNvPr>
          <p:cNvSpPr txBox="1"/>
          <p:nvPr/>
        </p:nvSpPr>
        <p:spPr>
          <a:xfrm>
            <a:off x="0" y="6581001"/>
            <a:ext cx="5040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Click on the photos to access the Reports</a:t>
            </a:r>
          </a:p>
        </p:txBody>
      </p:sp>
      <p:pic>
        <p:nvPicPr>
          <p:cNvPr id="15" name="Picture 14" descr="X:\Content\EU4ENERGY\Logos and Images\EU4Energy new logo.png"/>
          <p:cNvPicPr/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6091" y="332656"/>
            <a:ext cx="757555" cy="7029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9392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4F385BD2-0EA6-46C0-A2E4-0C6585EC5827}"/>
              </a:ext>
            </a:extLst>
          </p:cNvPr>
          <p:cNvCxnSpPr/>
          <p:nvPr/>
        </p:nvCxnSpPr>
        <p:spPr>
          <a:xfrm>
            <a:off x="6870798" y="2194640"/>
            <a:ext cx="0" cy="3683417"/>
          </a:xfrm>
          <a:prstGeom prst="line">
            <a:avLst/>
          </a:prstGeom>
          <a:ln w="19050">
            <a:solidFill>
              <a:schemeClr val="accent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91723703-3F4A-44F4-B275-70D0A2487E7F}"/>
              </a:ext>
            </a:extLst>
          </p:cNvPr>
          <p:cNvCxnSpPr>
            <a:cxnSpLocks/>
          </p:cNvCxnSpPr>
          <p:nvPr/>
        </p:nvCxnSpPr>
        <p:spPr>
          <a:xfrm>
            <a:off x="9523160" y="2083404"/>
            <a:ext cx="21718" cy="3804936"/>
          </a:xfrm>
          <a:prstGeom prst="line">
            <a:avLst/>
          </a:prstGeom>
          <a:ln w="19050">
            <a:solidFill>
              <a:schemeClr val="accent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3</a:t>
            </a:fld>
            <a:endParaRPr lang="en-GB" noProof="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6640" y="440728"/>
            <a:ext cx="8927765" cy="540000"/>
          </a:xfrm>
        </p:spPr>
        <p:txBody>
          <a:bodyPr/>
          <a:lstStyle/>
          <a:p>
            <a:r>
              <a:rPr lang="en-US" dirty="0"/>
              <a:t>Gas TYNDP 2018 main steps timeline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372662" y="2190481"/>
            <a:ext cx="0" cy="3683417"/>
          </a:xfrm>
          <a:prstGeom prst="line">
            <a:avLst/>
          </a:prstGeom>
          <a:ln w="19050">
            <a:solidFill>
              <a:schemeClr val="accent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165384" y="2190481"/>
            <a:ext cx="0" cy="3683417"/>
          </a:xfrm>
          <a:prstGeom prst="line">
            <a:avLst/>
          </a:prstGeom>
          <a:ln w="19050">
            <a:solidFill>
              <a:schemeClr val="accent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269646" y="2190481"/>
            <a:ext cx="0" cy="3683417"/>
          </a:xfrm>
          <a:prstGeom prst="line">
            <a:avLst/>
          </a:prstGeom>
          <a:ln w="19050">
            <a:solidFill>
              <a:schemeClr val="accent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985992" y="2190480"/>
            <a:ext cx="0" cy="3683417"/>
          </a:xfrm>
          <a:prstGeom prst="line">
            <a:avLst/>
          </a:prstGeom>
          <a:ln w="19050">
            <a:solidFill>
              <a:schemeClr val="accent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986111" y="2190481"/>
            <a:ext cx="0" cy="3683417"/>
          </a:xfrm>
          <a:prstGeom prst="line">
            <a:avLst/>
          </a:prstGeom>
          <a:ln w="19050">
            <a:solidFill>
              <a:schemeClr val="accent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284093" y="2407664"/>
            <a:ext cx="3405289" cy="30263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Gas and Elect. ENTSOs Scenario Development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2512922" y="2962406"/>
            <a:ext cx="3733800" cy="31074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Gas CBA Methodology 2.0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1446123" y="2733805"/>
            <a:ext cx="313885" cy="89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26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 w="3175">
            <a:solidFill>
              <a:srgbClr val="00000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2" name="Rectangle 21"/>
          <p:cNvSpPr/>
          <p:nvPr/>
        </p:nvSpPr>
        <p:spPr>
          <a:xfrm>
            <a:off x="2899946" y="3349864"/>
            <a:ext cx="611671" cy="100772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26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 w="3175">
            <a:solidFill>
              <a:srgbClr val="00000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3" name="Rectangle 22"/>
          <p:cNvSpPr/>
          <p:nvPr/>
        </p:nvSpPr>
        <p:spPr>
          <a:xfrm>
            <a:off x="3960723" y="3527239"/>
            <a:ext cx="1486575" cy="44083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26000">
                <a:schemeClr val="accent1"/>
              </a:gs>
              <a:gs pos="100000">
                <a:schemeClr val="accent1"/>
              </a:gs>
            </a:gsLst>
            <a:lin ang="16200000" scaled="1"/>
          </a:gra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Inclusion of projects in TYNDP</a:t>
            </a:r>
            <a:endParaRPr lang="en-US" sz="1200" dirty="0"/>
          </a:p>
        </p:txBody>
      </p:sp>
      <p:sp>
        <p:nvSpPr>
          <p:cNvPr id="24" name="Rectangle 23"/>
          <p:cNvSpPr/>
          <p:nvPr/>
        </p:nvSpPr>
        <p:spPr>
          <a:xfrm>
            <a:off x="4315089" y="3992063"/>
            <a:ext cx="661805" cy="103388"/>
          </a:xfrm>
          <a:prstGeom prst="rect">
            <a:avLst/>
          </a:prstGeom>
          <a:solidFill>
            <a:schemeClr val="accent1"/>
          </a:solidFill>
          <a:ln w="3175">
            <a:solidFill>
              <a:srgbClr val="0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5" name="Rectangle 24"/>
          <p:cNvSpPr/>
          <p:nvPr/>
        </p:nvSpPr>
        <p:spPr>
          <a:xfrm>
            <a:off x="5265358" y="4044966"/>
            <a:ext cx="1520380" cy="400758"/>
          </a:xfrm>
          <a:prstGeom prst="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System &amp; needs </a:t>
            </a:r>
          </a:p>
          <a:p>
            <a:pPr algn="ctr"/>
            <a:r>
              <a:rPr lang="en-GB" sz="1200" dirty="0"/>
              <a:t>assessment</a:t>
            </a:r>
            <a:endParaRPr lang="en-US" sz="1200" dirty="0"/>
          </a:p>
        </p:txBody>
      </p:sp>
      <p:sp>
        <p:nvSpPr>
          <p:cNvPr id="26" name="Rectangle 25"/>
          <p:cNvSpPr/>
          <p:nvPr/>
        </p:nvSpPr>
        <p:spPr>
          <a:xfrm>
            <a:off x="6844300" y="4508304"/>
            <a:ext cx="1652183" cy="400758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/>
              <a:t>Projects assessment (*)</a:t>
            </a:r>
            <a:endParaRPr lang="en-US" sz="1200"/>
          </a:p>
        </p:txBody>
      </p:sp>
      <p:sp>
        <p:nvSpPr>
          <p:cNvPr id="27" name="Rectangle 26"/>
          <p:cNvSpPr/>
          <p:nvPr/>
        </p:nvSpPr>
        <p:spPr>
          <a:xfrm>
            <a:off x="8747384" y="4994792"/>
            <a:ext cx="1188439" cy="399813"/>
          </a:xfrm>
          <a:prstGeom prst="rect">
            <a:avLst/>
          </a:prstGeom>
          <a:solidFill>
            <a:schemeClr val="tx2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000000"/>
                </a:solidFill>
              </a:rPr>
              <a:t>Final TYNDP</a:t>
            </a:r>
            <a:br>
              <a:rPr lang="en-GB" sz="1200" b="1" dirty="0">
                <a:solidFill>
                  <a:srgbClr val="000000"/>
                </a:solidFill>
              </a:rPr>
            </a:br>
            <a:r>
              <a:rPr lang="en-GB" sz="1200" b="1" dirty="0">
                <a:solidFill>
                  <a:srgbClr val="000000"/>
                </a:solidFill>
              </a:rPr>
              <a:t>Report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785738" y="4990306"/>
            <a:ext cx="1470416" cy="400758"/>
          </a:xfrm>
          <a:prstGeom prst="rect">
            <a:avLst/>
          </a:prstGeom>
          <a:solidFill>
            <a:schemeClr val="tx2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000000"/>
                </a:solidFill>
              </a:rPr>
              <a:t>Draft TYNDP Report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30" name="5-Point Star 48"/>
          <p:cNvSpPr/>
          <p:nvPr/>
        </p:nvSpPr>
        <p:spPr>
          <a:xfrm>
            <a:off x="1765224" y="2709497"/>
            <a:ext cx="119293" cy="120526"/>
          </a:xfrm>
          <a:prstGeom prst="star5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5-Point Star 49"/>
          <p:cNvSpPr/>
          <p:nvPr/>
        </p:nvSpPr>
        <p:spPr>
          <a:xfrm>
            <a:off x="1929518" y="2714035"/>
            <a:ext cx="108448" cy="109569"/>
          </a:xfrm>
          <a:prstGeom prst="star5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067427" y="2735108"/>
            <a:ext cx="196032" cy="9508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26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 w="3175">
            <a:solidFill>
              <a:srgbClr val="00000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41" name="Group 40"/>
          <p:cNvGrpSpPr/>
          <p:nvPr/>
        </p:nvGrpSpPr>
        <p:grpSpPr>
          <a:xfrm>
            <a:off x="695400" y="4667631"/>
            <a:ext cx="4700506" cy="959771"/>
            <a:chOff x="176464" y="5442482"/>
            <a:chExt cx="4700506" cy="1031338"/>
          </a:xfrm>
        </p:grpSpPr>
        <p:sp>
          <p:nvSpPr>
            <p:cNvPr id="42" name="Rectangle 41"/>
            <p:cNvSpPr/>
            <p:nvPr/>
          </p:nvSpPr>
          <p:spPr>
            <a:xfrm>
              <a:off x="176464" y="5442482"/>
              <a:ext cx="4700506" cy="1031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94597" y="5453029"/>
              <a:ext cx="3376245" cy="272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Public workshop, webinar, SJWS or Prime Mover WS</a:t>
              </a:r>
              <a:endParaRPr lang="en-US" sz="105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86577" y="5701681"/>
              <a:ext cx="2366353" cy="272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/>
                <a:t>Consultation with the member states</a:t>
              </a:r>
              <a:endParaRPr lang="en-US" sz="105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86577" y="5942311"/>
              <a:ext cx="1311578" cy="272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Public consultation</a:t>
              </a:r>
              <a:endParaRPr lang="en-US" sz="105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94599" y="6174921"/>
              <a:ext cx="2178802" cy="272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Submission of projects in TYNDP</a:t>
              </a:r>
              <a:endParaRPr lang="en-US" sz="1050" dirty="0"/>
            </a:p>
          </p:txBody>
        </p:sp>
      </p:grpSp>
      <p:sp>
        <p:nvSpPr>
          <p:cNvPr id="52" name="5-Point Star 48"/>
          <p:cNvSpPr/>
          <p:nvPr/>
        </p:nvSpPr>
        <p:spPr>
          <a:xfrm>
            <a:off x="2307193" y="2702279"/>
            <a:ext cx="119293" cy="120526"/>
          </a:xfrm>
          <a:prstGeom prst="star5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5-Point Star 48"/>
          <p:cNvSpPr/>
          <p:nvPr/>
        </p:nvSpPr>
        <p:spPr>
          <a:xfrm>
            <a:off x="2580686" y="3326250"/>
            <a:ext cx="119293" cy="120526"/>
          </a:xfrm>
          <a:prstGeom prst="star5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5-Point Star 48"/>
          <p:cNvSpPr/>
          <p:nvPr/>
        </p:nvSpPr>
        <p:spPr>
          <a:xfrm>
            <a:off x="2735258" y="3327157"/>
            <a:ext cx="119293" cy="120526"/>
          </a:xfrm>
          <a:prstGeom prst="star5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3205781" y="2748958"/>
            <a:ext cx="611671" cy="100772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26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 w="3175">
            <a:solidFill>
              <a:srgbClr val="00000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6" name="5-Point Star 48"/>
          <p:cNvSpPr/>
          <p:nvPr/>
        </p:nvSpPr>
        <p:spPr>
          <a:xfrm>
            <a:off x="3872936" y="2726000"/>
            <a:ext cx="119293" cy="120526"/>
          </a:xfrm>
          <a:prstGeom prst="star5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5-Point Star 48"/>
          <p:cNvSpPr/>
          <p:nvPr/>
        </p:nvSpPr>
        <p:spPr>
          <a:xfrm>
            <a:off x="3244488" y="2726241"/>
            <a:ext cx="119293" cy="120526"/>
          </a:xfrm>
          <a:prstGeom prst="star5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5-Point Star 48"/>
          <p:cNvSpPr/>
          <p:nvPr/>
        </p:nvSpPr>
        <p:spPr>
          <a:xfrm>
            <a:off x="4096532" y="3338863"/>
            <a:ext cx="119293" cy="120526"/>
          </a:xfrm>
          <a:prstGeom prst="star5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5-Point Star 48"/>
          <p:cNvSpPr/>
          <p:nvPr/>
        </p:nvSpPr>
        <p:spPr>
          <a:xfrm>
            <a:off x="3993830" y="3979143"/>
            <a:ext cx="119293" cy="120526"/>
          </a:xfrm>
          <a:prstGeom prst="star5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5-Point Star 48"/>
          <p:cNvSpPr/>
          <p:nvPr/>
        </p:nvSpPr>
        <p:spPr>
          <a:xfrm>
            <a:off x="1267826" y="4726223"/>
            <a:ext cx="119293" cy="120526"/>
          </a:xfrm>
          <a:prstGeom prst="star5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5-Point Star 49"/>
          <p:cNvSpPr/>
          <p:nvPr/>
        </p:nvSpPr>
        <p:spPr>
          <a:xfrm>
            <a:off x="1277702" y="4953345"/>
            <a:ext cx="108448" cy="109569"/>
          </a:xfrm>
          <a:prstGeom prst="star5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1025969" y="5205241"/>
            <a:ext cx="417780" cy="100772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26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 w="3175">
            <a:solidFill>
              <a:srgbClr val="00000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3" name="Rectangle 62"/>
          <p:cNvSpPr/>
          <p:nvPr/>
        </p:nvSpPr>
        <p:spPr>
          <a:xfrm>
            <a:off x="1025969" y="5429165"/>
            <a:ext cx="417780" cy="100772"/>
          </a:xfrm>
          <a:prstGeom prst="rect">
            <a:avLst/>
          </a:prstGeom>
          <a:solidFill>
            <a:schemeClr val="accent1"/>
          </a:solidFill>
          <a:ln w="3175">
            <a:solidFill>
              <a:srgbClr val="0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4" name="Rectangle 63"/>
          <p:cNvSpPr/>
          <p:nvPr/>
        </p:nvSpPr>
        <p:spPr>
          <a:xfrm>
            <a:off x="8280458" y="5440679"/>
            <a:ext cx="505514" cy="100772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26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 w="3175">
            <a:solidFill>
              <a:srgbClr val="00000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2" name="TextBox 11"/>
          <p:cNvSpPr txBox="1"/>
          <p:nvPr/>
        </p:nvSpPr>
        <p:spPr>
          <a:xfrm>
            <a:off x="823017" y="2027973"/>
            <a:ext cx="75879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400" b="1"/>
            </a:lvl1pPr>
          </a:lstStyle>
          <a:p>
            <a:r>
              <a:rPr lang="en-GB" dirty="0"/>
              <a:t>Mar’16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025828" y="2035995"/>
            <a:ext cx="76174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400" b="1"/>
            </a:lvl1pPr>
          </a:lstStyle>
          <a:p>
            <a:r>
              <a:rPr lang="en-GB" dirty="0"/>
              <a:t>Dec’16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919361" y="2003913"/>
            <a:ext cx="76174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400" b="1"/>
            </a:lvl1pPr>
          </a:lstStyle>
          <a:p>
            <a:r>
              <a:rPr lang="en-GB" dirty="0"/>
              <a:t>Dec’17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640558" y="2003912"/>
            <a:ext cx="69121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400" b="1"/>
            </a:lvl1pPr>
          </a:lstStyle>
          <a:p>
            <a:r>
              <a:rPr lang="en-GB" dirty="0"/>
              <a:t>Jul’18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594927" y="2009503"/>
            <a:ext cx="76174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400" b="1"/>
            </a:lvl1pPr>
          </a:lstStyle>
          <a:p>
            <a:r>
              <a:rPr lang="en-GB" dirty="0"/>
              <a:t>Dec’18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166980" y="1999265"/>
            <a:ext cx="75052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/>
              <a:t>Jun’18</a:t>
            </a:r>
            <a:endParaRPr lang="en-US" sz="1400" b="1" dirty="0"/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170DAEDF-FDD9-4EE2-B9CB-7E9BEB3F4D83}"/>
              </a:ext>
            </a:extLst>
          </p:cNvPr>
          <p:cNvSpPr/>
          <p:nvPr/>
        </p:nvSpPr>
        <p:spPr>
          <a:xfrm>
            <a:off x="6295430" y="2970903"/>
            <a:ext cx="799869" cy="307777"/>
          </a:xfrm>
          <a:prstGeom prst="homePlate">
            <a:avLst/>
          </a:prstGeom>
          <a:solidFill>
            <a:schemeClr val="bg1"/>
          </a:solidFill>
          <a:ln w="19050"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/>
          </a:p>
        </p:txBody>
      </p:sp>
      <p:sp>
        <p:nvSpPr>
          <p:cNvPr id="67" name="5-Point Star 48">
            <a:extLst>
              <a:ext uri="{FF2B5EF4-FFF2-40B4-BE49-F238E27FC236}">
                <a16:creationId xmlns:a16="http://schemas.microsoft.com/office/drawing/2014/main" id="{0E6BDA24-B464-4667-8EA0-9A58A11B7A2D}"/>
              </a:ext>
            </a:extLst>
          </p:cNvPr>
          <p:cNvSpPr/>
          <p:nvPr/>
        </p:nvSpPr>
        <p:spPr>
          <a:xfrm>
            <a:off x="6971944" y="3062494"/>
            <a:ext cx="119293" cy="120526"/>
          </a:xfrm>
          <a:prstGeom prst="star5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4D45E0F-8B21-4B9A-8F34-FA30F09416B6}"/>
              </a:ext>
            </a:extLst>
          </p:cNvPr>
          <p:cNvSpPr txBox="1"/>
          <p:nvPr/>
        </p:nvSpPr>
        <p:spPr>
          <a:xfrm>
            <a:off x="6077844" y="2482925"/>
            <a:ext cx="1124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>
                <a:solidFill>
                  <a:srgbClr val="000000"/>
                </a:solidFill>
                <a:latin typeface="+mj-lt"/>
              </a:rPr>
              <a:t>Adapted CBAM (Oct)</a:t>
            </a: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CA9EA6B5-970B-46B5-AD65-60DE784396A3}"/>
              </a:ext>
            </a:extLst>
          </p:cNvPr>
          <p:cNvSpPr/>
          <p:nvPr/>
        </p:nvSpPr>
        <p:spPr>
          <a:xfrm>
            <a:off x="6997806" y="2980409"/>
            <a:ext cx="745198" cy="320987"/>
          </a:xfrm>
          <a:prstGeom prst="chevron">
            <a:avLst/>
          </a:prstGeom>
          <a:solidFill>
            <a:schemeClr val="bg1"/>
          </a:solidFill>
          <a:ln w="19050"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B2C5C8F-8CCE-4B88-8A4B-BF1314E6E104}"/>
              </a:ext>
            </a:extLst>
          </p:cNvPr>
          <p:cNvCxnSpPr>
            <a:cxnSpLocks/>
          </p:cNvCxnSpPr>
          <p:nvPr/>
        </p:nvCxnSpPr>
        <p:spPr>
          <a:xfrm>
            <a:off x="6979127" y="2682480"/>
            <a:ext cx="1821" cy="37714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A85C4294-4A66-4D9E-B6C9-E100F55A27B1}"/>
              </a:ext>
            </a:extLst>
          </p:cNvPr>
          <p:cNvSpPr txBox="1"/>
          <p:nvPr/>
        </p:nvSpPr>
        <p:spPr>
          <a:xfrm>
            <a:off x="6956965" y="2477332"/>
            <a:ext cx="1124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>
                <a:solidFill>
                  <a:srgbClr val="000000"/>
                </a:solidFill>
                <a:latin typeface="+mj-lt"/>
              </a:rPr>
              <a:t>CBAM EC approval (Mid-Nov)</a:t>
            </a:r>
          </a:p>
        </p:txBody>
      </p:sp>
      <p:sp>
        <p:nvSpPr>
          <p:cNvPr id="70" name="5-Point Star 48">
            <a:extLst>
              <a:ext uri="{FF2B5EF4-FFF2-40B4-BE49-F238E27FC236}">
                <a16:creationId xmlns:a16="http://schemas.microsoft.com/office/drawing/2014/main" id="{80B296A8-5268-4960-9325-5B6A13F4F917}"/>
              </a:ext>
            </a:extLst>
          </p:cNvPr>
          <p:cNvSpPr/>
          <p:nvPr/>
        </p:nvSpPr>
        <p:spPr>
          <a:xfrm>
            <a:off x="7652594" y="3075235"/>
            <a:ext cx="119293" cy="120526"/>
          </a:xfrm>
          <a:prstGeom prst="star5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7E5D9927-0988-4F84-BB4D-5003C9766DD6}"/>
              </a:ext>
            </a:extLst>
          </p:cNvPr>
          <p:cNvCxnSpPr>
            <a:cxnSpLocks/>
          </p:cNvCxnSpPr>
          <p:nvPr/>
        </p:nvCxnSpPr>
        <p:spPr>
          <a:xfrm>
            <a:off x="7685284" y="2799346"/>
            <a:ext cx="4136" cy="273361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49F37DD3-599B-4A5E-9A03-4096A6F7EA57}"/>
              </a:ext>
            </a:extLst>
          </p:cNvPr>
          <p:cNvSpPr txBox="1"/>
          <p:nvPr/>
        </p:nvSpPr>
        <p:spPr>
          <a:xfrm>
            <a:off x="8871767" y="36256"/>
            <a:ext cx="136287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dirty="0"/>
              <a:t>(*) for PCI applicants</a:t>
            </a:r>
            <a:endParaRPr lang="en-US" sz="1000" dirty="0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485483C2-1768-48C4-97B2-E7AE76A1DD8E}"/>
              </a:ext>
            </a:extLst>
          </p:cNvPr>
          <p:cNvSpPr/>
          <p:nvPr/>
        </p:nvSpPr>
        <p:spPr>
          <a:xfrm>
            <a:off x="1025969" y="5625747"/>
            <a:ext cx="417780" cy="10077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175">
            <a:solidFill>
              <a:srgbClr val="00000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FFDF0EF-4C52-421D-A0C3-676A13A73944}"/>
              </a:ext>
            </a:extLst>
          </p:cNvPr>
          <p:cNvSpPr txBox="1"/>
          <p:nvPr/>
        </p:nvSpPr>
        <p:spPr>
          <a:xfrm>
            <a:off x="1421557" y="5557158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ACER Opinion (2 months)</a:t>
            </a:r>
            <a:endParaRPr lang="en-US" sz="1050" dirty="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3BF75D8A-D2D0-45A6-BB98-B3850346A8B2}"/>
              </a:ext>
            </a:extLst>
          </p:cNvPr>
          <p:cNvSpPr/>
          <p:nvPr/>
        </p:nvSpPr>
        <p:spPr>
          <a:xfrm>
            <a:off x="8817689" y="5439197"/>
            <a:ext cx="417780" cy="10077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175">
            <a:solidFill>
              <a:srgbClr val="00000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685642A-7503-4D0C-8206-AB0A6916392A}"/>
              </a:ext>
            </a:extLst>
          </p:cNvPr>
          <p:cNvSpPr txBox="1"/>
          <p:nvPr/>
        </p:nvSpPr>
        <p:spPr>
          <a:xfrm>
            <a:off x="6487912" y="2004698"/>
            <a:ext cx="76174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400" b="1"/>
            </a:lvl1pPr>
          </a:lstStyle>
          <a:p>
            <a:r>
              <a:rPr lang="en-GB" dirty="0"/>
              <a:t>Sep’18</a:t>
            </a:r>
            <a:endParaRPr lang="en-US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F8C6A6C8-EC76-4D50-91F6-38F3C13EE80B}"/>
              </a:ext>
            </a:extLst>
          </p:cNvPr>
          <p:cNvCxnSpPr/>
          <p:nvPr/>
        </p:nvCxnSpPr>
        <p:spPr>
          <a:xfrm flipV="1">
            <a:off x="5457893" y="1863595"/>
            <a:ext cx="0" cy="22069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>
            <a:extLst>
              <a:ext uri="{FF2B5EF4-FFF2-40B4-BE49-F238E27FC236}">
                <a16:creationId xmlns:a16="http://schemas.microsoft.com/office/drawing/2014/main" id="{AD221DB9-82D2-4C60-B582-41763A05DD63}"/>
              </a:ext>
            </a:extLst>
          </p:cNvPr>
          <p:cNvSpPr/>
          <p:nvPr/>
        </p:nvSpPr>
        <p:spPr>
          <a:xfrm>
            <a:off x="3817452" y="1341437"/>
            <a:ext cx="1902109" cy="5645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tx1"/>
                </a:solidFill>
              </a:rPr>
              <a:t>End May-18</a:t>
            </a:r>
            <a:r>
              <a:rPr lang="en-GB" sz="1100" dirty="0">
                <a:solidFill>
                  <a:schemeClr val="tx1"/>
                </a:solidFill>
              </a:rPr>
              <a:t>: publication of </a:t>
            </a:r>
            <a:r>
              <a:rPr lang="en-GB" sz="1100" b="1" dirty="0">
                <a:solidFill>
                  <a:schemeClr val="tx1"/>
                </a:solidFill>
              </a:rPr>
              <a:t>TYNDP projects</a:t>
            </a:r>
            <a:r>
              <a:rPr lang="en-GB" sz="11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and PS-CBA groups</a:t>
            </a:r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AC0EC5EE-D7BA-4F34-B9C1-EE75D05BCE4D}"/>
              </a:ext>
            </a:extLst>
          </p:cNvPr>
          <p:cNvCxnSpPr>
            <a:cxnSpLocks/>
          </p:cNvCxnSpPr>
          <p:nvPr/>
        </p:nvCxnSpPr>
        <p:spPr>
          <a:xfrm flipV="1">
            <a:off x="8273677" y="1768418"/>
            <a:ext cx="0" cy="35470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>
            <a:extLst>
              <a:ext uri="{FF2B5EF4-FFF2-40B4-BE49-F238E27FC236}">
                <a16:creationId xmlns:a16="http://schemas.microsoft.com/office/drawing/2014/main" id="{C5D920E1-8437-48F1-9EEB-399D3CE3E6C0}"/>
              </a:ext>
            </a:extLst>
          </p:cNvPr>
          <p:cNvSpPr/>
          <p:nvPr/>
        </p:nvSpPr>
        <p:spPr>
          <a:xfrm>
            <a:off x="6727673" y="1349864"/>
            <a:ext cx="1639511" cy="56452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tx1"/>
                </a:solidFill>
              </a:rPr>
              <a:t>Mid-Dec-18</a:t>
            </a:r>
            <a:r>
              <a:rPr lang="en-GB" sz="1100" dirty="0">
                <a:solidFill>
                  <a:schemeClr val="tx1"/>
                </a:solidFill>
              </a:rPr>
              <a:t>: publication </a:t>
            </a:r>
            <a:r>
              <a:rPr lang="en-GB" sz="1100" b="1" dirty="0">
                <a:solidFill>
                  <a:schemeClr val="tx1"/>
                </a:solidFill>
              </a:rPr>
              <a:t>identification of gaps</a:t>
            </a:r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83576D6F-2BD2-4D9C-8C8F-6E7E79C66E40}"/>
              </a:ext>
            </a:extLst>
          </p:cNvPr>
          <p:cNvCxnSpPr>
            <a:cxnSpLocks/>
          </p:cNvCxnSpPr>
          <p:nvPr/>
        </p:nvCxnSpPr>
        <p:spPr>
          <a:xfrm flipH="1" flipV="1">
            <a:off x="8495328" y="1349864"/>
            <a:ext cx="27622" cy="3469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04C7D921-60EE-4C90-BFB2-7C501C0E4032}"/>
              </a:ext>
            </a:extLst>
          </p:cNvPr>
          <p:cNvCxnSpPr>
            <a:cxnSpLocks/>
          </p:cNvCxnSpPr>
          <p:nvPr/>
        </p:nvCxnSpPr>
        <p:spPr>
          <a:xfrm flipV="1">
            <a:off x="9950122" y="1768534"/>
            <a:ext cx="0" cy="35470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>
            <a:extLst>
              <a:ext uri="{FF2B5EF4-FFF2-40B4-BE49-F238E27FC236}">
                <a16:creationId xmlns:a16="http://schemas.microsoft.com/office/drawing/2014/main" id="{678C4339-D8D2-403B-B877-BB995B0888CC}"/>
              </a:ext>
            </a:extLst>
          </p:cNvPr>
          <p:cNvSpPr/>
          <p:nvPr/>
        </p:nvSpPr>
        <p:spPr>
          <a:xfrm>
            <a:off x="9859872" y="1340768"/>
            <a:ext cx="1639511" cy="56452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tx1"/>
                </a:solidFill>
              </a:rPr>
              <a:t>End Jun-19</a:t>
            </a:r>
            <a:r>
              <a:rPr lang="en-GB" sz="1100" dirty="0">
                <a:solidFill>
                  <a:schemeClr val="tx1"/>
                </a:solidFill>
              </a:rPr>
              <a:t>: publication </a:t>
            </a:r>
            <a:r>
              <a:rPr lang="en-GB" sz="1100" b="1" dirty="0">
                <a:solidFill>
                  <a:schemeClr val="tx1"/>
                </a:solidFill>
              </a:rPr>
              <a:t>of Final TYNDP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107599E-4D08-4125-AA9D-A158E985BE0B}"/>
              </a:ext>
            </a:extLst>
          </p:cNvPr>
          <p:cNvSpPr/>
          <p:nvPr/>
        </p:nvSpPr>
        <p:spPr>
          <a:xfrm>
            <a:off x="8407377" y="1353497"/>
            <a:ext cx="1412302" cy="5607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tx1"/>
                </a:solidFill>
              </a:rPr>
              <a:t>End Jan-19</a:t>
            </a:r>
            <a:r>
              <a:rPr lang="en-GB" sz="1100" dirty="0">
                <a:solidFill>
                  <a:schemeClr val="tx1"/>
                </a:solidFill>
              </a:rPr>
              <a:t>: publication </a:t>
            </a:r>
            <a:r>
              <a:rPr lang="en-GB" sz="1100" b="1" dirty="0">
                <a:solidFill>
                  <a:schemeClr val="tx1"/>
                </a:solidFill>
              </a:rPr>
              <a:t>PS-CBA fiches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046BBA7-C9CA-4139-9C18-5CC51C08154B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6033499" y="5190685"/>
            <a:ext cx="7522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FBC87A9-F4F4-4615-9A97-58F354D6A384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6025548" y="4445724"/>
            <a:ext cx="7951" cy="7449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038A1C0-DD53-42C0-A6DF-1A8D711BEF4F}"/>
              </a:ext>
            </a:extLst>
          </p:cNvPr>
          <p:cNvCxnSpPr>
            <a:cxnSpLocks/>
          </p:cNvCxnSpPr>
          <p:nvPr/>
        </p:nvCxnSpPr>
        <p:spPr>
          <a:xfrm>
            <a:off x="9336360" y="4708683"/>
            <a:ext cx="0" cy="298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8FBF898-E0A1-46D6-BBBC-6E6D36E615AF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8496483" y="4708683"/>
            <a:ext cx="8398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323B8561-7680-4FD3-87BB-49B7219C0BDB}"/>
              </a:ext>
            </a:extLst>
          </p:cNvPr>
          <p:cNvCxnSpPr>
            <a:cxnSpLocks/>
            <a:stCxn id="29" idx="3"/>
            <a:endCxn id="27" idx="1"/>
          </p:cNvCxnSpPr>
          <p:nvPr/>
        </p:nvCxnSpPr>
        <p:spPr>
          <a:xfrm>
            <a:off x="8256154" y="5190685"/>
            <a:ext cx="491230" cy="4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 Placeholder 7">
            <a:extLst>
              <a:ext uri="{FF2B5EF4-FFF2-40B4-BE49-F238E27FC236}">
                <a16:creationId xmlns:a16="http://schemas.microsoft.com/office/drawing/2014/main" id="{92209B8E-CABC-4C86-BFC9-2CA59E9526F1}"/>
              </a:ext>
            </a:extLst>
          </p:cNvPr>
          <p:cNvSpPr txBox="1">
            <a:spLocks/>
          </p:cNvSpPr>
          <p:nvPr/>
        </p:nvSpPr>
        <p:spPr>
          <a:xfrm>
            <a:off x="1468836" y="6160541"/>
            <a:ext cx="9254327" cy="442674"/>
          </a:xfrm>
          <a:prstGeom prst="roundRect">
            <a:avLst/>
          </a:prstGeom>
          <a:solidFill>
            <a:schemeClr val="bg1"/>
          </a:solidFill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 wrap="square">
            <a:sp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lang="en-GB" sz="1600" i="1" kern="1200" dirty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ENTSOG TYNDP 2018 will support European Commission 4th PCI process</a:t>
            </a:r>
          </a:p>
        </p:txBody>
      </p:sp>
      <p:pic>
        <p:nvPicPr>
          <p:cNvPr id="76" name="Picture 75" descr="X:\Content\EU4ENERGY\Logos and Images\EU4Energy new 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7" y="6030405"/>
            <a:ext cx="757555" cy="7029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713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00889E-6929-40EA-8E99-827B3DAC8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4</a:t>
            </a:fld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6976CD-55D8-47DC-B752-CE13F928777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40885" y="5661248"/>
            <a:ext cx="11815483" cy="655368"/>
          </a:xfrm>
        </p:spPr>
        <p:txBody>
          <a:bodyPr/>
          <a:lstStyle/>
          <a:p>
            <a:pPr algn="ctr"/>
            <a:r>
              <a:rPr lang="en-GB" dirty="0"/>
              <a:t>A 2-year process with thorough stakeholder engagement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F3B6748-48E2-4E83-ADB1-587E151DF3F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GB" dirty="0"/>
              <a:t>TYNDP 2018 Scenario Building Process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B78C0DE-5885-4BBE-BCC8-239CB1DEBB77}"/>
              </a:ext>
            </a:extLst>
          </p:cNvPr>
          <p:cNvCxnSpPr/>
          <p:nvPr/>
        </p:nvCxnSpPr>
        <p:spPr>
          <a:xfrm flipH="1">
            <a:off x="9760199" y="1695568"/>
            <a:ext cx="2765" cy="380414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9BAA55-F51C-4F54-A418-017E03AF3F09}"/>
              </a:ext>
            </a:extLst>
          </p:cNvPr>
          <p:cNvCxnSpPr/>
          <p:nvPr/>
        </p:nvCxnSpPr>
        <p:spPr>
          <a:xfrm>
            <a:off x="10522103" y="4062082"/>
            <a:ext cx="0" cy="82117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1E9E36EF-C316-4FDE-9865-ECB501971021}"/>
              </a:ext>
            </a:extLst>
          </p:cNvPr>
          <p:cNvSpPr/>
          <p:nvPr/>
        </p:nvSpPr>
        <p:spPr>
          <a:xfrm>
            <a:off x="240886" y="1662780"/>
            <a:ext cx="11815483" cy="38503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F0E861-533B-4DD9-95A0-807D61EE489B}"/>
              </a:ext>
            </a:extLst>
          </p:cNvPr>
          <p:cNvCxnSpPr/>
          <p:nvPr/>
        </p:nvCxnSpPr>
        <p:spPr>
          <a:xfrm>
            <a:off x="10183799" y="2852942"/>
            <a:ext cx="0" cy="82117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A020D00-5FF1-43E3-B0D0-8D1A4EFEF5F2}"/>
              </a:ext>
            </a:extLst>
          </p:cNvPr>
          <p:cNvCxnSpPr/>
          <p:nvPr/>
        </p:nvCxnSpPr>
        <p:spPr>
          <a:xfrm>
            <a:off x="2438399" y="2839454"/>
            <a:ext cx="0" cy="82117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4E6C591-F054-4C8F-BF19-517EE8718214}"/>
              </a:ext>
            </a:extLst>
          </p:cNvPr>
          <p:cNvCxnSpPr/>
          <p:nvPr/>
        </p:nvCxnSpPr>
        <p:spPr>
          <a:xfrm>
            <a:off x="1467855" y="2863516"/>
            <a:ext cx="0" cy="82117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B7B644-5B12-4132-8FBA-24ECD2A564A0}"/>
              </a:ext>
            </a:extLst>
          </p:cNvPr>
          <p:cNvCxnSpPr/>
          <p:nvPr/>
        </p:nvCxnSpPr>
        <p:spPr>
          <a:xfrm>
            <a:off x="6657351" y="1875169"/>
            <a:ext cx="0" cy="3683417"/>
          </a:xfrm>
          <a:prstGeom prst="line">
            <a:avLst/>
          </a:prstGeom>
          <a:ln w="19050">
            <a:solidFill>
              <a:schemeClr val="accent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72180AF-C890-4A49-A2D9-8E06E83ECA9A}"/>
              </a:ext>
            </a:extLst>
          </p:cNvPr>
          <p:cNvCxnSpPr/>
          <p:nvPr/>
        </p:nvCxnSpPr>
        <p:spPr>
          <a:xfrm>
            <a:off x="11181346" y="1851109"/>
            <a:ext cx="0" cy="3683417"/>
          </a:xfrm>
          <a:prstGeom prst="line">
            <a:avLst/>
          </a:prstGeom>
          <a:ln w="19050">
            <a:solidFill>
              <a:schemeClr val="accent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ED50766-FF6D-40C3-AF48-770CFFEBFDF0}"/>
              </a:ext>
            </a:extLst>
          </p:cNvPr>
          <p:cNvSpPr txBox="1"/>
          <p:nvPr/>
        </p:nvSpPr>
        <p:spPr>
          <a:xfrm>
            <a:off x="6336508" y="1398688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/>
              <a:t>Dec ’16</a:t>
            </a:r>
            <a:endParaRPr lang="en-US" sz="1400" b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4859BAC-DA49-45ED-821C-0C4561D9ECAE}"/>
              </a:ext>
            </a:extLst>
          </p:cNvPr>
          <p:cNvSpPr txBox="1"/>
          <p:nvPr/>
        </p:nvSpPr>
        <p:spPr>
          <a:xfrm>
            <a:off x="10844343" y="1414732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/>
              <a:t>Dec ’17</a:t>
            </a:r>
            <a:endParaRPr lang="en-US" sz="1400" b="1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6EB434-CD61-4238-B658-9E33B4A5C722}"/>
              </a:ext>
            </a:extLst>
          </p:cNvPr>
          <p:cNvSpPr/>
          <p:nvPr/>
        </p:nvSpPr>
        <p:spPr>
          <a:xfrm>
            <a:off x="240887" y="2099757"/>
            <a:ext cx="11815482" cy="402809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37000">
                <a:schemeClr val="accent5"/>
              </a:gs>
              <a:gs pos="100000">
                <a:schemeClr val="accent6"/>
              </a:gs>
            </a:gsLst>
            <a:lin ang="16200000" scaled="1"/>
            <a:tileRect/>
          </a:gra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Gas and electricity ENTSOs Scenario Building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7" name="Pentagon 11">
            <a:extLst>
              <a:ext uri="{FF2B5EF4-FFF2-40B4-BE49-F238E27FC236}">
                <a16:creationId xmlns:a16="http://schemas.microsoft.com/office/drawing/2014/main" id="{331EF764-C735-474E-ACC2-823AEC66FC2F}"/>
              </a:ext>
            </a:extLst>
          </p:cNvPr>
          <p:cNvSpPr/>
          <p:nvPr/>
        </p:nvSpPr>
        <p:spPr>
          <a:xfrm>
            <a:off x="240887" y="3951384"/>
            <a:ext cx="1539290" cy="679756"/>
          </a:xfrm>
          <a:prstGeom prst="homePlate">
            <a:avLst>
              <a:gd name="adj" fmla="val 55046"/>
            </a:avLst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>
                <a:latin typeface="Calibri"/>
              </a:rPr>
              <a:t>Draft</a:t>
            </a: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</a:rPr>
              <a:t> scenario </a:t>
            </a:r>
            <a:r>
              <a:rPr lang="en-GB" sz="1400" b="1" kern="0">
                <a:latin typeface="Calibri"/>
              </a:rPr>
              <a:t>storylines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74A912D-A809-4DEB-AA5E-A50CDDFC024E}"/>
              </a:ext>
            </a:extLst>
          </p:cNvPr>
          <p:cNvCxnSpPr/>
          <p:nvPr/>
        </p:nvCxnSpPr>
        <p:spPr>
          <a:xfrm>
            <a:off x="9197209" y="2860962"/>
            <a:ext cx="0" cy="82117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CB24244-E878-48E0-9158-3384FB53F2B6}"/>
              </a:ext>
            </a:extLst>
          </p:cNvPr>
          <p:cNvSpPr txBox="1"/>
          <p:nvPr/>
        </p:nvSpPr>
        <p:spPr>
          <a:xfrm>
            <a:off x="855533" y="2633296"/>
            <a:ext cx="931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25/04/2016</a:t>
            </a:r>
            <a:endParaRPr lang="en-US" sz="1200"/>
          </a:p>
        </p:txBody>
      </p:sp>
      <p:sp>
        <p:nvSpPr>
          <p:cNvPr id="20" name="Chevron 16">
            <a:extLst>
              <a:ext uri="{FF2B5EF4-FFF2-40B4-BE49-F238E27FC236}">
                <a16:creationId xmlns:a16="http://schemas.microsoft.com/office/drawing/2014/main" id="{5D682D2C-B4FF-4A8C-866B-7ACE8B6D4A8C}"/>
              </a:ext>
            </a:extLst>
          </p:cNvPr>
          <p:cNvSpPr/>
          <p:nvPr/>
        </p:nvSpPr>
        <p:spPr>
          <a:xfrm>
            <a:off x="1483222" y="3966803"/>
            <a:ext cx="848554" cy="664337"/>
          </a:xfrm>
          <a:prstGeom prst="chevron">
            <a:avLst/>
          </a:prstGeom>
          <a:solidFill>
            <a:srgbClr val="FA8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Pentagon 17">
            <a:extLst>
              <a:ext uri="{FF2B5EF4-FFF2-40B4-BE49-F238E27FC236}">
                <a16:creationId xmlns:a16="http://schemas.microsoft.com/office/drawing/2014/main" id="{D145B88B-D484-41D3-8FBE-7FE78C067543}"/>
              </a:ext>
            </a:extLst>
          </p:cNvPr>
          <p:cNvSpPr/>
          <p:nvPr/>
        </p:nvSpPr>
        <p:spPr>
          <a:xfrm>
            <a:off x="1467856" y="3239464"/>
            <a:ext cx="1347538" cy="677372"/>
          </a:xfrm>
          <a:prstGeom prst="homePlate">
            <a:avLst>
              <a:gd name="adj" fmla="val 55046"/>
            </a:avLst>
          </a:prstGeom>
          <a:solidFill>
            <a:srgbClr val="C00000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noProof="0" dirty="0">
                <a:solidFill>
                  <a:schemeClr val="bg1"/>
                </a:solidFill>
                <a:latin typeface="Calibri"/>
              </a:rPr>
              <a:t>Public Web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</a:rPr>
              <a:t>Consultation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D4EB9D0-9031-4EA5-897F-C71D43D6EB84}"/>
              </a:ext>
            </a:extLst>
          </p:cNvPr>
          <p:cNvSpPr txBox="1"/>
          <p:nvPr/>
        </p:nvSpPr>
        <p:spPr>
          <a:xfrm>
            <a:off x="1954423" y="2641318"/>
            <a:ext cx="931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12/06/2016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AE7E5A-A9D1-4C28-8015-7ED0299FE505}"/>
              </a:ext>
            </a:extLst>
          </p:cNvPr>
          <p:cNvSpPr txBox="1"/>
          <p:nvPr/>
        </p:nvSpPr>
        <p:spPr>
          <a:xfrm>
            <a:off x="1668754" y="4011743"/>
            <a:ext cx="588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Work</a:t>
            </a:r>
          </a:p>
          <a:p>
            <a:r>
              <a:rPr lang="en-GB" sz="1400" b="1">
                <a:solidFill>
                  <a:schemeClr val="bg1"/>
                </a:solidFill>
              </a:rPr>
              <a:t>shop</a:t>
            </a:r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24" name="Chevron 23">
            <a:extLst>
              <a:ext uri="{FF2B5EF4-FFF2-40B4-BE49-F238E27FC236}">
                <a16:creationId xmlns:a16="http://schemas.microsoft.com/office/drawing/2014/main" id="{12A21FC0-37D1-404E-AB35-95659DE95611}"/>
              </a:ext>
            </a:extLst>
          </p:cNvPr>
          <p:cNvSpPr/>
          <p:nvPr/>
        </p:nvSpPr>
        <p:spPr>
          <a:xfrm>
            <a:off x="2309395" y="3958783"/>
            <a:ext cx="850905" cy="664337"/>
          </a:xfrm>
          <a:prstGeom prst="chevron">
            <a:avLst/>
          </a:prstGeom>
          <a:solidFill>
            <a:srgbClr val="FA8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1CA89C-4BAA-42F3-9B09-FD03F17638CE}"/>
              </a:ext>
            </a:extLst>
          </p:cNvPr>
          <p:cNvSpPr txBox="1"/>
          <p:nvPr/>
        </p:nvSpPr>
        <p:spPr>
          <a:xfrm>
            <a:off x="2494927" y="4003723"/>
            <a:ext cx="588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Work</a:t>
            </a:r>
          </a:p>
          <a:p>
            <a:r>
              <a:rPr lang="en-GB" sz="1400" b="1">
                <a:solidFill>
                  <a:schemeClr val="bg1"/>
                </a:solidFill>
              </a:rPr>
              <a:t>shop</a:t>
            </a:r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26" name="Chevron 26">
            <a:extLst>
              <a:ext uri="{FF2B5EF4-FFF2-40B4-BE49-F238E27FC236}">
                <a16:creationId xmlns:a16="http://schemas.microsoft.com/office/drawing/2014/main" id="{FB9CD6C2-B6DE-4F2C-AED7-EAADC9D6BC1C}"/>
              </a:ext>
            </a:extLst>
          </p:cNvPr>
          <p:cNvSpPr/>
          <p:nvPr/>
        </p:nvSpPr>
        <p:spPr>
          <a:xfrm>
            <a:off x="2883946" y="3958782"/>
            <a:ext cx="1710086" cy="664337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>
                <a:solidFill>
                  <a:schemeClr val="bg1"/>
                </a:solidFill>
              </a:rPr>
              <a:t>Scenario storylines</a:t>
            </a:r>
          </a:p>
        </p:txBody>
      </p:sp>
      <p:sp>
        <p:nvSpPr>
          <p:cNvPr id="27" name="Chevron 28">
            <a:extLst>
              <a:ext uri="{FF2B5EF4-FFF2-40B4-BE49-F238E27FC236}">
                <a16:creationId xmlns:a16="http://schemas.microsoft.com/office/drawing/2014/main" id="{006B94F3-FD8A-465C-BE3E-B246A6313DAF}"/>
              </a:ext>
            </a:extLst>
          </p:cNvPr>
          <p:cNvSpPr/>
          <p:nvPr/>
        </p:nvSpPr>
        <p:spPr>
          <a:xfrm>
            <a:off x="4322687" y="3950763"/>
            <a:ext cx="891006" cy="664337"/>
          </a:xfrm>
          <a:prstGeom prst="chevron">
            <a:avLst/>
          </a:prstGeom>
          <a:solidFill>
            <a:srgbClr val="FA8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E983440-544E-4A9F-A25E-91B9BD8DB4A3}"/>
              </a:ext>
            </a:extLst>
          </p:cNvPr>
          <p:cNvSpPr txBox="1"/>
          <p:nvPr/>
        </p:nvSpPr>
        <p:spPr>
          <a:xfrm>
            <a:off x="4540302" y="3995703"/>
            <a:ext cx="588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Work</a:t>
            </a:r>
          </a:p>
          <a:p>
            <a:r>
              <a:rPr lang="en-GB" sz="1400" b="1">
                <a:solidFill>
                  <a:schemeClr val="bg1"/>
                </a:solidFill>
              </a:rPr>
              <a:t>shop</a:t>
            </a:r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B28A3BC-C68A-4A19-B8AB-66A188604837}"/>
              </a:ext>
            </a:extLst>
          </p:cNvPr>
          <p:cNvSpPr txBox="1"/>
          <p:nvPr/>
        </p:nvSpPr>
        <p:spPr>
          <a:xfrm>
            <a:off x="1336993" y="4609470"/>
            <a:ext cx="931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02/06/2016</a:t>
            </a:r>
            <a:endParaRPr lang="en-US" sz="12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905035-4A48-4FBB-90C0-845B8256789C}"/>
              </a:ext>
            </a:extLst>
          </p:cNvPr>
          <p:cNvSpPr txBox="1"/>
          <p:nvPr/>
        </p:nvSpPr>
        <p:spPr>
          <a:xfrm>
            <a:off x="2211283" y="4601450"/>
            <a:ext cx="931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05/07/2016</a:t>
            </a:r>
            <a:endParaRPr lang="en-US" sz="12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327C40-BC8D-48F4-9D35-FB1C83793FD5}"/>
              </a:ext>
            </a:extLst>
          </p:cNvPr>
          <p:cNvSpPr txBox="1"/>
          <p:nvPr/>
        </p:nvSpPr>
        <p:spPr>
          <a:xfrm>
            <a:off x="4192549" y="4609470"/>
            <a:ext cx="931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10/10/2016</a:t>
            </a:r>
            <a:endParaRPr lang="en-US" sz="1200"/>
          </a:p>
        </p:txBody>
      </p:sp>
      <p:sp>
        <p:nvSpPr>
          <p:cNvPr id="32" name="Pentagon 36">
            <a:extLst>
              <a:ext uri="{FF2B5EF4-FFF2-40B4-BE49-F238E27FC236}">
                <a16:creationId xmlns:a16="http://schemas.microsoft.com/office/drawing/2014/main" id="{AF3BD169-9226-4CF6-BA88-C3C4E7F0DDFC}"/>
              </a:ext>
            </a:extLst>
          </p:cNvPr>
          <p:cNvSpPr/>
          <p:nvPr/>
        </p:nvSpPr>
        <p:spPr>
          <a:xfrm>
            <a:off x="3416979" y="3247486"/>
            <a:ext cx="1363691" cy="677372"/>
          </a:xfrm>
          <a:prstGeom prst="homePlate">
            <a:avLst>
              <a:gd name="adj" fmla="val 55046"/>
            </a:avLst>
          </a:prstGeom>
          <a:solidFill>
            <a:srgbClr val="C00000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noProof="0">
                <a:solidFill>
                  <a:schemeClr val="bg1"/>
                </a:solidFill>
                <a:latin typeface="Calibri"/>
              </a:rPr>
              <a:t>Public Web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</a:rPr>
              <a:t>Consultation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3" name="Chevron 37">
            <a:extLst>
              <a:ext uri="{FF2B5EF4-FFF2-40B4-BE49-F238E27FC236}">
                <a16:creationId xmlns:a16="http://schemas.microsoft.com/office/drawing/2014/main" id="{A982220A-73B6-40EE-9651-CF6F942445A6}"/>
              </a:ext>
            </a:extLst>
          </p:cNvPr>
          <p:cNvSpPr/>
          <p:nvPr/>
        </p:nvSpPr>
        <p:spPr>
          <a:xfrm>
            <a:off x="4947927" y="3940900"/>
            <a:ext cx="1668784" cy="664337"/>
          </a:xfrm>
          <a:prstGeom prst="chevron">
            <a:avLst/>
          </a:prstGeom>
          <a:solidFill>
            <a:srgbClr val="3E6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Data collection</a:t>
            </a:r>
          </a:p>
        </p:txBody>
      </p:sp>
      <p:sp>
        <p:nvSpPr>
          <p:cNvPr id="34" name="Chevron 38">
            <a:extLst>
              <a:ext uri="{FF2B5EF4-FFF2-40B4-BE49-F238E27FC236}">
                <a16:creationId xmlns:a16="http://schemas.microsoft.com/office/drawing/2014/main" id="{C0192F8F-2F40-48B8-8539-C40742CBFC10}"/>
              </a:ext>
            </a:extLst>
          </p:cNvPr>
          <p:cNvSpPr/>
          <p:nvPr/>
        </p:nvSpPr>
        <p:spPr>
          <a:xfrm>
            <a:off x="6331080" y="3936667"/>
            <a:ext cx="1992075" cy="664337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Scenario building process</a:t>
            </a:r>
          </a:p>
        </p:txBody>
      </p:sp>
      <p:sp>
        <p:nvSpPr>
          <p:cNvPr id="35" name="Chevron 39">
            <a:extLst>
              <a:ext uri="{FF2B5EF4-FFF2-40B4-BE49-F238E27FC236}">
                <a16:creationId xmlns:a16="http://schemas.microsoft.com/office/drawing/2014/main" id="{E9B0CEFD-9D4B-4E63-AF48-6E0BBDA3A8D7}"/>
              </a:ext>
            </a:extLst>
          </p:cNvPr>
          <p:cNvSpPr/>
          <p:nvPr/>
        </p:nvSpPr>
        <p:spPr>
          <a:xfrm>
            <a:off x="8050442" y="3940900"/>
            <a:ext cx="1493888" cy="664337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Draft </a:t>
            </a:r>
          </a:p>
          <a:p>
            <a:pPr algn="ctr"/>
            <a:r>
              <a:rPr lang="en-GB" sz="1600" b="1" dirty="0" err="1">
                <a:solidFill>
                  <a:schemeClr val="bg1"/>
                </a:solidFill>
              </a:rPr>
              <a:t>Scen</a:t>
            </a:r>
            <a:r>
              <a:rPr lang="en-GB" sz="1600" b="1" dirty="0">
                <a:solidFill>
                  <a:schemeClr val="bg1"/>
                </a:solidFill>
              </a:rPr>
              <a:t>. Report</a:t>
            </a:r>
          </a:p>
        </p:txBody>
      </p:sp>
      <p:sp>
        <p:nvSpPr>
          <p:cNvPr id="36" name="Chevron 40">
            <a:extLst>
              <a:ext uri="{FF2B5EF4-FFF2-40B4-BE49-F238E27FC236}">
                <a16:creationId xmlns:a16="http://schemas.microsoft.com/office/drawing/2014/main" id="{8522D0E0-11F9-4364-BD3E-9089F3AF5907}"/>
              </a:ext>
            </a:extLst>
          </p:cNvPr>
          <p:cNvSpPr/>
          <p:nvPr/>
        </p:nvSpPr>
        <p:spPr>
          <a:xfrm>
            <a:off x="10627775" y="3929537"/>
            <a:ext cx="1428594" cy="664337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>
                <a:solidFill>
                  <a:schemeClr val="bg1"/>
                </a:solidFill>
              </a:rPr>
              <a:t>Final </a:t>
            </a:r>
          </a:p>
          <a:p>
            <a:pPr algn="ctr"/>
            <a:r>
              <a:rPr lang="en-GB" sz="1600" b="1">
                <a:solidFill>
                  <a:schemeClr val="bg1"/>
                </a:solidFill>
              </a:rPr>
              <a:t>Scen. Report</a:t>
            </a:r>
          </a:p>
        </p:txBody>
      </p:sp>
      <p:sp>
        <p:nvSpPr>
          <p:cNvPr id="37" name="Pentagon 41">
            <a:extLst>
              <a:ext uri="{FF2B5EF4-FFF2-40B4-BE49-F238E27FC236}">
                <a16:creationId xmlns:a16="http://schemas.microsoft.com/office/drawing/2014/main" id="{2F63CA79-F8EE-4379-BC51-47C665BA0D80}"/>
              </a:ext>
            </a:extLst>
          </p:cNvPr>
          <p:cNvSpPr/>
          <p:nvPr/>
        </p:nvSpPr>
        <p:spPr>
          <a:xfrm>
            <a:off x="9197209" y="3254466"/>
            <a:ext cx="1358500" cy="677372"/>
          </a:xfrm>
          <a:prstGeom prst="homePlate">
            <a:avLst>
              <a:gd name="adj" fmla="val 55046"/>
            </a:avLst>
          </a:prstGeom>
          <a:solidFill>
            <a:srgbClr val="C00000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noProof="0">
                <a:solidFill>
                  <a:schemeClr val="bg1"/>
                </a:solidFill>
                <a:latin typeface="Calibri"/>
              </a:rPr>
              <a:t>Public Web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</a:rPr>
              <a:t>Consultation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8" name="Chevron 42">
            <a:extLst>
              <a:ext uri="{FF2B5EF4-FFF2-40B4-BE49-F238E27FC236}">
                <a16:creationId xmlns:a16="http://schemas.microsoft.com/office/drawing/2014/main" id="{12A04647-F65F-418C-A736-66CC63FB44EA}"/>
              </a:ext>
            </a:extLst>
          </p:cNvPr>
          <p:cNvSpPr/>
          <p:nvPr/>
        </p:nvSpPr>
        <p:spPr>
          <a:xfrm>
            <a:off x="9319804" y="3942743"/>
            <a:ext cx="891006" cy="664337"/>
          </a:xfrm>
          <a:prstGeom prst="chevron">
            <a:avLst/>
          </a:prstGeom>
          <a:solidFill>
            <a:srgbClr val="FA8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FC5882F-5EE0-43A4-9D8D-74C9F365EC86}"/>
              </a:ext>
            </a:extLst>
          </p:cNvPr>
          <p:cNvSpPr txBox="1"/>
          <p:nvPr/>
        </p:nvSpPr>
        <p:spPr>
          <a:xfrm>
            <a:off x="9537419" y="3987683"/>
            <a:ext cx="588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Work</a:t>
            </a:r>
          </a:p>
          <a:p>
            <a:r>
              <a:rPr lang="en-GB" sz="1400" b="1">
                <a:solidFill>
                  <a:schemeClr val="bg1"/>
                </a:solidFill>
              </a:rPr>
              <a:t>shop</a:t>
            </a:r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AF8199C-C62B-4958-924E-8F866A4A4054}"/>
              </a:ext>
            </a:extLst>
          </p:cNvPr>
          <p:cNvSpPr txBox="1"/>
          <p:nvPr/>
        </p:nvSpPr>
        <p:spPr>
          <a:xfrm>
            <a:off x="9199662" y="4616142"/>
            <a:ext cx="931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09/10/2017</a:t>
            </a:r>
            <a:endParaRPr lang="en-US" sz="12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8FB68F-0DC7-44E1-A091-0DCC7FD1D1FB}"/>
              </a:ext>
            </a:extLst>
          </p:cNvPr>
          <p:cNvSpPr txBox="1"/>
          <p:nvPr/>
        </p:nvSpPr>
        <p:spPr>
          <a:xfrm>
            <a:off x="8766866" y="2649341"/>
            <a:ext cx="950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02/10/2017</a:t>
            </a:r>
            <a:endParaRPr lang="en-US" sz="12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A0A853C-6A9F-4777-B49A-9867192968E9}"/>
              </a:ext>
            </a:extLst>
          </p:cNvPr>
          <p:cNvSpPr txBox="1"/>
          <p:nvPr/>
        </p:nvSpPr>
        <p:spPr>
          <a:xfrm>
            <a:off x="9831442" y="2657318"/>
            <a:ext cx="942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10/11/2017</a:t>
            </a:r>
            <a:endParaRPr lang="en-US" sz="1200" dirty="0"/>
          </a:p>
        </p:txBody>
      </p:sp>
      <p:sp>
        <p:nvSpPr>
          <p:cNvPr id="43" name="Chevron 50">
            <a:extLst>
              <a:ext uri="{FF2B5EF4-FFF2-40B4-BE49-F238E27FC236}">
                <a16:creationId xmlns:a16="http://schemas.microsoft.com/office/drawing/2014/main" id="{9CB6BAA5-A8DD-48BA-AFA0-11DA11EA77A0}"/>
              </a:ext>
            </a:extLst>
          </p:cNvPr>
          <p:cNvSpPr/>
          <p:nvPr/>
        </p:nvSpPr>
        <p:spPr>
          <a:xfrm>
            <a:off x="10240755" y="3951805"/>
            <a:ext cx="491542" cy="664337"/>
          </a:xfrm>
          <a:prstGeom prst="chevron">
            <a:avLst>
              <a:gd name="adj" fmla="val 56528"/>
            </a:avLst>
          </a:prstGeom>
          <a:solidFill>
            <a:srgbClr val="FA8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3DF1CA1-EAAE-41E9-9129-5442D0383CF5}"/>
              </a:ext>
            </a:extLst>
          </p:cNvPr>
          <p:cNvSpPr txBox="1"/>
          <p:nvPr/>
        </p:nvSpPr>
        <p:spPr>
          <a:xfrm>
            <a:off x="10054442" y="4619728"/>
            <a:ext cx="872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Workshop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711F4C0-5D60-466A-B3E5-9162A59BFB1B}"/>
              </a:ext>
            </a:extLst>
          </p:cNvPr>
          <p:cNvCxnSpPr>
            <a:cxnSpLocks/>
          </p:cNvCxnSpPr>
          <p:nvPr/>
        </p:nvCxnSpPr>
        <p:spPr>
          <a:xfrm>
            <a:off x="11928648" y="2862655"/>
            <a:ext cx="0" cy="136729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: Diagonal Corners Rounded 49">
            <a:extLst>
              <a:ext uri="{FF2B5EF4-FFF2-40B4-BE49-F238E27FC236}">
                <a16:creationId xmlns:a16="http://schemas.microsoft.com/office/drawing/2014/main" id="{5BCE3F12-7003-4C32-BD43-74C0ED36324C}"/>
              </a:ext>
            </a:extLst>
          </p:cNvPr>
          <p:cNvSpPr/>
          <p:nvPr/>
        </p:nvSpPr>
        <p:spPr>
          <a:xfrm>
            <a:off x="10718281" y="2565764"/>
            <a:ext cx="1368152" cy="478541"/>
          </a:xfrm>
          <a:prstGeom prst="round2Diag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30/03/2018</a:t>
            </a:r>
          </a:p>
        </p:txBody>
      </p:sp>
      <p:pic>
        <p:nvPicPr>
          <p:cNvPr id="48" name="Picture 47" descr="X:\Content\EU4ENERGY\Logos and Images\EU4Energy new logo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7" y="6030405"/>
            <a:ext cx="757555" cy="702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Picture 48" descr="C:\Users\cmu\Desktop\EnCS logo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741" y="6107017"/>
            <a:ext cx="1512168" cy="38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2483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5</a:t>
            </a:fld>
            <a:endParaRPr lang="en-GB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40336" y="584744"/>
            <a:ext cx="6695824" cy="54000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GB" dirty="0"/>
              <a:t>Scenario Framework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703512" y="1484784"/>
            <a:ext cx="8640960" cy="8150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3 markedly different scenarios capturing the possible future paths</a:t>
            </a:r>
          </a:p>
          <a:p>
            <a:pPr algn="ctr"/>
            <a:r>
              <a:rPr lang="en-GB" sz="2000" b="1" dirty="0"/>
              <a:t>with a common goal: EU 2030 and 2050 energy and climate targets</a:t>
            </a:r>
            <a:endParaRPr lang="en-US" sz="2000" b="1" dirty="0"/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314" y="3093636"/>
            <a:ext cx="3780723" cy="263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Oval 29"/>
          <p:cNvSpPr/>
          <p:nvPr/>
        </p:nvSpPr>
        <p:spPr>
          <a:xfrm>
            <a:off x="8720145" y="2850697"/>
            <a:ext cx="920590" cy="90414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EUCO30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59140" y="4286461"/>
            <a:ext cx="1385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>
                <a:solidFill>
                  <a:srgbClr val="00B0F0"/>
                </a:solidFill>
              </a:rPr>
              <a:t>Maximising the use of existing infrastructure</a:t>
            </a:r>
            <a:endParaRPr lang="en-US" sz="1200" b="1" i="1">
              <a:solidFill>
                <a:srgbClr val="00B0F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744904" y="5323229"/>
            <a:ext cx="1364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>
                <a:solidFill>
                  <a:srgbClr val="FF3399"/>
                </a:solidFill>
              </a:rPr>
              <a:t>Prosumer driving climate change</a:t>
            </a:r>
            <a:endParaRPr lang="en-US" sz="1200" b="1" i="1">
              <a:solidFill>
                <a:srgbClr val="FF3399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591645" y="4349776"/>
            <a:ext cx="14729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>
                <a:solidFill>
                  <a:srgbClr val="33CC33"/>
                </a:solidFill>
              </a:rPr>
              <a:t>Large scale renewables development in both electricity and gas sectors</a:t>
            </a:r>
            <a:endParaRPr lang="en-US" sz="1200" b="1" i="1">
              <a:solidFill>
                <a:srgbClr val="33CC33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468473" y="2458381"/>
            <a:ext cx="1553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>
                <a:solidFill>
                  <a:schemeClr val="accent6"/>
                </a:solidFill>
              </a:rPr>
              <a:t>Commission core 2030 policy scenario</a:t>
            </a:r>
            <a:endParaRPr lang="en-US" sz="1200" b="1" i="1" dirty="0">
              <a:solidFill>
                <a:schemeClr val="accent6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589FE10-BA8B-46A4-A67F-6D6E33620AC6}"/>
              </a:ext>
            </a:extLst>
          </p:cNvPr>
          <p:cNvGrpSpPr/>
          <p:nvPr/>
        </p:nvGrpSpPr>
        <p:grpSpPr>
          <a:xfrm>
            <a:off x="761056" y="2816507"/>
            <a:ext cx="5046912" cy="2738218"/>
            <a:chOff x="617040" y="2276872"/>
            <a:chExt cx="5046912" cy="273821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7040" y="2276872"/>
              <a:ext cx="5046912" cy="2738218"/>
            </a:xfrm>
            <a:prstGeom prst="rect">
              <a:avLst/>
            </a:prstGeom>
          </p:spPr>
        </p:pic>
        <p:sp>
          <p:nvSpPr>
            <p:cNvPr id="16" name="Oval 15"/>
            <p:cNvSpPr/>
            <p:nvPr/>
          </p:nvSpPr>
          <p:spPr>
            <a:xfrm>
              <a:off x="2933140" y="3937953"/>
              <a:ext cx="200626" cy="2160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4525731" y="4146077"/>
              <a:ext cx="200626" cy="2160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2933140" y="3326710"/>
              <a:ext cx="200626" cy="216024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4519653" y="3166293"/>
              <a:ext cx="200626" cy="216024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2924950" y="3631659"/>
              <a:ext cx="200626" cy="21602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4521189" y="3604074"/>
              <a:ext cx="200626" cy="21602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X:\Content\EU4ENERGY\Logos and Images\EU4Energy new logo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7" y="6030405"/>
            <a:ext cx="757555" cy="702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 descr="C:\Users\cmu\Desktop\EnCS logo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40" y="6107017"/>
            <a:ext cx="1512168" cy="38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7349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CA745FA-DF15-4A11-8C20-000E052D84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4046" y="2060018"/>
            <a:ext cx="6234602" cy="3614029"/>
          </a:xfrm>
          <a:prstGeom prst="rect">
            <a:avLst/>
          </a:prstGeom>
        </p:spPr>
      </p:pic>
      <p:sp>
        <p:nvSpPr>
          <p:cNvPr id="1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038674" y="5746055"/>
            <a:ext cx="9721080" cy="851297"/>
          </a:xfrm>
          <a:solidFill>
            <a:schemeClr val="bg1"/>
          </a:solidFill>
        </p:spPr>
        <p:txBody>
          <a:bodyPr/>
          <a:lstStyle/>
          <a:p>
            <a:r>
              <a:rPr lang="en-GB" sz="2000" b="1" dirty="0"/>
              <a:t>Decarbonisation and energy efficiency reshape energy demand.</a:t>
            </a:r>
          </a:p>
          <a:p>
            <a:r>
              <a:rPr lang="en-GB" sz="2000" b="1" dirty="0"/>
              <a:t>Gas has a role in all demand sectors. 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8328248" y="1998384"/>
            <a:ext cx="3456384" cy="612299"/>
          </a:xfrm>
          <a:prstGeom prst="wedgeRoundRectCallout">
            <a:avLst>
              <a:gd name="adj1" fmla="val -2339"/>
              <a:gd name="adj2" fmla="val 90217"/>
              <a:gd name="adj3" fmla="val 166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Gas to power stems from </a:t>
            </a:r>
          </a:p>
          <a:p>
            <a:pPr algn="ctr"/>
            <a:r>
              <a:rPr lang="en-GB" b="1" dirty="0">
                <a:solidFill>
                  <a:schemeClr val="tx1"/>
                </a:solidFill>
              </a:rPr>
              <a:t>modelling power generation mix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2906F6-F3DA-4EC6-B32D-8AC2C9F84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983" y="2527262"/>
            <a:ext cx="5345950" cy="30070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18F69D8-1BB0-42AE-A98A-8D81691FA9EA}"/>
              </a:ext>
            </a:extLst>
          </p:cNvPr>
          <p:cNvGrpSpPr/>
          <p:nvPr/>
        </p:nvGrpSpPr>
        <p:grpSpPr>
          <a:xfrm>
            <a:off x="1722105" y="2001640"/>
            <a:ext cx="4085863" cy="572809"/>
            <a:chOff x="2855639" y="1128927"/>
            <a:chExt cx="3797831" cy="572809"/>
          </a:xfrm>
        </p:grpSpPr>
        <p:sp>
          <p:nvSpPr>
            <p:cNvPr id="16" name="Rounded Rectangular Callout 15"/>
            <p:cNvSpPr/>
            <p:nvPr/>
          </p:nvSpPr>
          <p:spPr>
            <a:xfrm>
              <a:off x="4270458" y="1149661"/>
              <a:ext cx="2383012" cy="552075"/>
            </a:xfrm>
            <a:prstGeom prst="wedgeRoundRectCallout">
              <a:avLst>
                <a:gd name="adj1" fmla="val 47512"/>
                <a:gd name="adj2" fmla="val 86574"/>
                <a:gd name="adj3" fmla="val 16667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>
                  <a:solidFill>
                    <a:schemeClr val="tx1"/>
                  </a:solidFill>
                </a:rPr>
                <a:t>Coordinated approach on heating and transport sectors </a:t>
              </a:r>
              <a:endParaRPr lang="en-US" sz="1200" b="1">
                <a:solidFill>
                  <a:schemeClr val="tx1"/>
                </a:solidFill>
              </a:endParaRPr>
            </a:p>
          </p:txBody>
        </p:sp>
        <p:sp>
          <p:nvSpPr>
            <p:cNvPr id="17" name="Rounded Rectangular Callout 16"/>
            <p:cNvSpPr/>
            <p:nvPr/>
          </p:nvSpPr>
          <p:spPr>
            <a:xfrm>
              <a:off x="2855639" y="1128927"/>
              <a:ext cx="3797831" cy="572809"/>
            </a:xfrm>
            <a:prstGeom prst="wedgeRoundRectCallout">
              <a:avLst>
                <a:gd name="adj1" fmla="val -40079"/>
                <a:gd name="adj2" fmla="val 83444"/>
                <a:gd name="adj3" fmla="val 16667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</a:rPr>
                <a:t>Coordinated approach on heating and transport sectors 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6057F8B-880D-4CE4-98FF-EA8CD902D05D}"/>
              </a:ext>
            </a:extLst>
          </p:cNvPr>
          <p:cNvSpPr txBox="1"/>
          <p:nvPr/>
        </p:nvSpPr>
        <p:spPr>
          <a:xfrm>
            <a:off x="551384" y="1417922"/>
            <a:ext cx="5040560" cy="37806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Electricity annual demand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1EADE3-400E-4539-B3FE-84751788058E}"/>
              </a:ext>
            </a:extLst>
          </p:cNvPr>
          <p:cNvSpPr txBox="1"/>
          <p:nvPr/>
        </p:nvSpPr>
        <p:spPr>
          <a:xfrm>
            <a:off x="5899214" y="1417921"/>
            <a:ext cx="5885418" cy="37806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Gas annual demand</a:t>
            </a:r>
          </a:p>
        </p:txBody>
      </p:sp>
      <p:sp>
        <p:nvSpPr>
          <p:cNvPr id="13" name="Title 8">
            <a:extLst>
              <a:ext uri="{FF2B5EF4-FFF2-40B4-BE49-F238E27FC236}">
                <a16:creationId xmlns:a16="http://schemas.microsoft.com/office/drawing/2014/main" id="{E0D19605-50E5-45BA-9378-25C6C3856656}"/>
              </a:ext>
            </a:extLst>
          </p:cNvPr>
          <p:cNvSpPr txBox="1">
            <a:spLocks/>
          </p:cNvSpPr>
          <p:nvPr/>
        </p:nvSpPr>
        <p:spPr>
          <a:xfrm>
            <a:off x="840336" y="584744"/>
            <a:ext cx="6695824" cy="540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/>
              <a:t>Energy Demand</a:t>
            </a:r>
          </a:p>
        </p:txBody>
      </p:sp>
      <p:pic>
        <p:nvPicPr>
          <p:cNvPr id="15" name="Picture 14" descr="X:\Content\EU4ENERGY\Logos and Images\EU4Energy new logo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7" y="6030405"/>
            <a:ext cx="757555" cy="7029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4538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0714E0-3F43-42EC-B94E-BE0A1895EF5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875976" y="6250744"/>
            <a:ext cx="370384" cy="2746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4FF306C-35F5-4766-9A74-51BF551DA927}" type="slidenum">
              <a:rPr lang="en-GB" sz="1600">
                <a:solidFill>
                  <a:schemeClr val="bg1">
                    <a:lumMod val="85000"/>
                  </a:schemeClr>
                </a:solidFill>
              </a:rPr>
              <a:pPr>
                <a:defRPr/>
              </a:pPr>
              <a:t>7</a:t>
            </a:fld>
            <a:endParaRPr lang="en-GB" sz="1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54AA8A-49F7-400A-A46F-706D8F80F1F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400" y="1628801"/>
            <a:ext cx="7920880" cy="2736303"/>
          </a:xfrm>
        </p:spPr>
        <p:txBody>
          <a:bodyPr/>
          <a:lstStyle/>
          <a:p>
            <a:pPr algn="just">
              <a:spcBef>
                <a:spcPts val="1600"/>
              </a:spcBef>
            </a:pPr>
            <a:r>
              <a:rPr lang="en-GB" sz="2400" dirty="0"/>
              <a:t>Ensuring the consistent assessment of the two key energy networks of Europe against the same futures</a:t>
            </a:r>
            <a:endParaRPr lang="en-US" sz="2400" dirty="0"/>
          </a:p>
          <a:p>
            <a:pPr lvl="1" algn="just">
              <a:spcBef>
                <a:spcPts val="1000"/>
              </a:spcBef>
            </a:pPr>
            <a:r>
              <a:rPr lang="en-US" sz="2000" dirty="0"/>
              <a:t>The ENTSOs joint scenario building process for TYNDP 2020 has started, after it was applied for the first time for TYNDP 2018.</a:t>
            </a:r>
          </a:p>
          <a:p>
            <a:pPr lvl="1" algn="just">
              <a:spcBef>
                <a:spcPts val="1000"/>
              </a:spcBef>
            </a:pPr>
            <a:r>
              <a:rPr lang="en-US" sz="2000" dirty="0"/>
              <a:t>Scenarios cover all energy use, in Transport, Heating and Industry, and address the role of the energy carriers gas and electricity.</a:t>
            </a:r>
          </a:p>
          <a:p>
            <a:pPr lvl="1" algn="just">
              <a:spcBef>
                <a:spcPts val="1000"/>
              </a:spcBef>
            </a:pPr>
            <a:r>
              <a:rPr lang="en-US" sz="2000" dirty="0"/>
              <a:t>Carbon emissions and RES integration are key features in the scenario development.</a:t>
            </a:r>
          </a:p>
          <a:p>
            <a:pPr lvl="1"/>
            <a:endParaRPr lang="en-US" sz="1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FEE0E91-06D6-4415-B55D-D0077368BB7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dirty="0"/>
              <a:t>Joint ENTSOs Scenario Development</a:t>
            </a:r>
            <a:endParaRPr lang="en-GB" dirty="0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D6C3BD70-33B3-4E16-A569-8803210556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6360" y="1484784"/>
            <a:ext cx="2270452" cy="321297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3D66534-136F-452A-AD92-337454BDD3AB}"/>
              </a:ext>
            </a:extLst>
          </p:cNvPr>
          <p:cNvSpPr txBox="1">
            <a:spLocks/>
          </p:cNvSpPr>
          <p:nvPr/>
        </p:nvSpPr>
        <p:spPr>
          <a:xfrm>
            <a:off x="816640" y="5229200"/>
            <a:ext cx="9599840" cy="776383"/>
          </a:xfrm>
          <a:prstGeom prst="roundRect">
            <a:avLst/>
          </a:prstGeom>
          <a:solidFill>
            <a:schemeClr val="bg1"/>
          </a:solidFill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 wrap="square">
            <a:sp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lang="en-GB" sz="1600" i="1" kern="1200" dirty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/>
              <a:t>TYNDP 2020 scenario development has started</a:t>
            </a:r>
          </a:p>
          <a:p>
            <a:r>
              <a:rPr lang="en-GB" sz="1800" b="1" dirty="0"/>
              <a:t>Carbon emissions and level of de-/centralisation are key features</a:t>
            </a:r>
          </a:p>
        </p:txBody>
      </p:sp>
      <p:pic>
        <p:nvPicPr>
          <p:cNvPr id="7" name="Picture 6" descr="X:\Content\EU4ENERGY\Logos and Images\EU4Energy new logo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7" y="6030405"/>
            <a:ext cx="757555" cy="702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cmu\Desktop\EnCS logo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56" y="6135444"/>
            <a:ext cx="1512168" cy="38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5271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C4C548-3EDF-478A-BE43-6EC3280AB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8</a:t>
            </a:fld>
            <a:endParaRPr lang="en-GB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C7612F5-09BA-4EEF-B975-9D5E546F151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GB" dirty="0"/>
              <a:t>TYNDP 2018 Project </a:t>
            </a:r>
            <a:r>
              <a:rPr lang="en-GB"/>
              <a:t>Collection process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3F9675-8D19-49D2-99C9-55F05097C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404" y="1275879"/>
            <a:ext cx="10321148" cy="5561558"/>
          </a:xfrm>
          <a:prstGeom prst="rect">
            <a:avLst/>
          </a:prstGeom>
        </p:spPr>
      </p:pic>
      <p:pic>
        <p:nvPicPr>
          <p:cNvPr id="5" name="Picture 4" descr="X:\Content\EU4ENERGY\Logos and Images\EU4Energy new 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7" y="6030405"/>
            <a:ext cx="757555" cy="702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cmu\Desktop\EnCS 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56" y="6163019"/>
            <a:ext cx="1512168" cy="38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1125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98301E-5A6E-480B-9536-BE01F13EE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9</a:t>
            </a:fld>
            <a:endParaRPr lang="en-GB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F4F25CA-6ABF-4F47-BA7C-0DD2E761335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40000"/>
              <a:lumOff val="60000"/>
            </a:schemeClr>
          </a:solidFill>
        </p:spPr>
        <p:txBody>
          <a:bodyPr/>
          <a:lstStyle/>
          <a:p>
            <a:r>
              <a:rPr lang="en-GB" dirty="0"/>
              <a:t>ENTSOG TYNDP project perimeter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564FF9-3C57-46AC-85F5-3BE445999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640" y="1412776"/>
            <a:ext cx="5885644" cy="41764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14456B-9AA8-443A-A9FC-52E52F9300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7367" y="2996952"/>
            <a:ext cx="5270377" cy="30782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7A6996-163F-4BC2-98A9-AA043BA9063A}"/>
              </a:ext>
            </a:extLst>
          </p:cNvPr>
          <p:cNvSpPr txBox="1"/>
          <p:nvPr/>
        </p:nvSpPr>
        <p:spPr>
          <a:xfrm>
            <a:off x="6888088" y="1429682"/>
            <a:ext cx="63504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</a:pPr>
            <a:r>
              <a:rPr lang="en-GB" b="1" dirty="0">
                <a:solidFill>
                  <a:srgbClr val="000000"/>
                </a:solidFill>
                <a:latin typeface="+mn-lt"/>
                <a:ea typeface="ＭＳ Ｐゴシック" pitchFamily="-111" charset="-128"/>
              </a:rPr>
              <a:t>207</a:t>
            </a:r>
            <a:r>
              <a:rPr lang="en-GB" dirty="0">
                <a:solidFill>
                  <a:srgbClr val="000000"/>
                </a:solidFill>
                <a:latin typeface="+mn-lt"/>
                <a:ea typeface="ＭＳ Ｐゴシック" pitchFamily="-111" charset="-128"/>
              </a:rPr>
              <a:t> investment submitted for TYNDP 2018 (</a:t>
            </a:r>
            <a:r>
              <a:rPr lang="en-GB" dirty="0">
                <a:solidFill>
                  <a:srgbClr val="000000"/>
                </a:solidFill>
                <a:latin typeface="+mn-lt"/>
                <a:ea typeface="ＭＳ Ｐゴシック" pitchFamily="-111" charset="-128"/>
                <a:hlinkClick r:id="rId4"/>
              </a:rPr>
              <a:t>link</a:t>
            </a:r>
            <a:r>
              <a:rPr lang="en-GB" dirty="0">
                <a:solidFill>
                  <a:srgbClr val="000000"/>
                </a:solidFill>
                <a:latin typeface="+mn-lt"/>
                <a:ea typeface="ＭＳ Ｐゴシック" pitchFamily="-111" charset="-128"/>
              </a:rPr>
              <a:t>)</a:t>
            </a:r>
          </a:p>
          <a:p>
            <a:pPr marL="171450" lvl="1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</a:pPr>
            <a:r>
              <a:rPr lang="en-GB" dirty="0">
                <a:solidFill>
                  <a:srgbClr val="000000"/>
                </a:solidFill>
                <a:latin typeface="+mn-lt"/>
                <a:ea typeface="ＭＳ Ｐゴシック" pitchFamily="-111" charset="-128"/>
              </a:rPr>
              <a:t>Concerning 37 countries</a:t>
            </a:r>
          </a:p>
          <a:p>
            <a:pPr marL="171450" lvl="1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</a:pPr>
            <a:r>
              <a:rPr lang="en-GB" dirty="0">
                <a:solidFill>
                  <a:srgbClr val="000000"/>
                </a:solidFill>
                <a:latin typeface="+mn-lt"/>
                <a:ea typeface="ＭＳ Ｐゴシック" pitchFamily="-111" charset="-128"/>
              </a:rPr>
              <a:t>Of which 10 countries not being part of EU</a:t>
            </a:r>
          </a:p>
        </p:txBody>
      </p:sp>
      <p:pic>
        <p:nvPicPr>
          <p:cNvPr id="9" name="Picture 8" descr="X:\Content\EU4ENERGY\Logos and Images\EU4Energy new logo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07" y="6030405"/>
            <a:ext cx="757555" cy="702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C:\Users\cmu\Desktop\EnCS logo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112" y="6163019"/>
            <a:ext cx="1512168" cy="38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5387723"/>
      </p:ext>
    </p:extLst>
  </p:cSld>
  <p:clrMapOvr>
    <a:masterClrMapping/>
  </p:clrMapOvr>
</p:sld>
</file>

<file path=ppt/theme/theme1.xml><?xml version="1.0" encoding="utf-8"?>
<a:theme xmlns:a="http://schemas.openxmlformats.org/drawingml/2006/main" name="ENTSOG_16_9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BE88E787-D4FF-46BC-A609-D7729A05A9FE}" vid="{0142F19D-432F-480E-958B-471FEA56FDF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180426_Presentation_ratio16_9_ENTSOG_Template</Template>
  <TotalTime>0</TotalTime>
  <Words>1072</Words>
  <Application>Microsoft Office PowerPoint</Application>
  <PresentationFormat>Widescreen</PresentationFormat>
  <Paragraphs>216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ＭＳ Ｐゴシック</vt:lpstr>
      <vt:lpstr>Arial</vt:lpstr>
      <vt:lpstr>Calibri</vt:lpstr>
      <vt:lpstr>Courier New</vt:lpstr>
      <vt:lpstr>Wingdings</vt:lpstr>
      <vt:lpstr>ENTSOG_16_9_Template_Presentation</vt:lpstr>
      <vt:lpstr>ENTSOG TYNDP</vt:lpstr>
      <vt:lpstr>Publications by ENTSOG System Development</vt:lpstr>
      <vt:lpstr>Gas TYNDP 2018 main steps timeline</vt:lpstr>
      <vt:lpstr>TYNDP 2018 Scenario Building Process</vt:lpstr>
      <vt:lpstr>Scenario Framework </vt:lpstr>
      <vt:lpstr>PowerPoint Presentation</vt:lpstr>
      <vt:lpstr>Joint ENTSOs Scenario Development</vt:lpstr>
      <vt:lpstr>TYNDP 2018 Project Collection process</vt:lpstr>
      <vt:lpstr>ENTSOG TYNDP project perimeter </vt:lpstr>
      <vt:lpstr>CBA methodology: guidelines for TYNDP assessments</vt:lpstr>
      <vt:lpstr>2nd ENTSOG CBA Methodology </vt:lpstr>
      <vt:lpstr>What do we use TYNDP and CBAM for?</vt:lpstr>
      <vt:lpstr>System assessment</vt:lpstr>
      <vt:lpstr>Project-specific assessment (PS-CBA)</vt:lpstr>
      <vt:lpstr>Socio-Economic benefit analysis</vt:lpstr>
      <vt:lpstr>ENTSOG/ENTSO-E Interlinked Model Focus Study Assessing electricity and gas interactions</vt:lpstr>
      <vt:lpstr>ENTSOs Focus Study</vt:lpstr>
      <vt:lpstr>Stefano Astorri Investment Subject Manager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Scenarios for Gas &amp; Electricity</dc:title>
  <dc:creator>Celine Heidrecheid</dc:creator>
  <cp:lastModifiedBy>Author</cp:lastModifiedBy>
  <cp:revision>101</cp:revision>
  <cp:lastPrinted>2012-02-02T11:14:35Z</cp:lastPrinted>
  <dcterms:created xsi:type="dcterms:W3CDTF">2018-05-06T06:33:34Z</dcterms:created>
  <dcterms:modified xsi:type="dcterms:W3CDTF">2018-10-30T06:35:11Z</dcterms:modified>
</cp:coreProperties>
</file>