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341" r:id="rId6"/>
    <p:sldId id="340" r:id="rId7"/>
    <p:sldId id="345" r:id="rId8"/>
    <p:sldId id="343" r:id="rId9"/>
    <p:sldId id="344" r:id="rId10"/>
    <p:sldId id="286" r:id="rId11"/>
    <p:sldId id="316" r:id="rId12"/>
  </p:sldIdLst>
  <p:sldSz cx="12192000" cy="6858000"/>
  <p:notesSz cx="6858000" cy="9144000"/>
  <p:custDataLst>
    <p:tags r:id="rId1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B876642A-CAE4-49D5-8EEE-113F5705A5F2}">
          <p14:sldIdLst>
            <p14:sldId id="263"/>
            <p14:sldId id="341"/>
            <p14:sldId id="340"/>
            <p14:sldId id="345"/>
            <p14:sldId id="343"/>
            <p14:sldId id="344"/>
            <p14:sldId id="286"/>
            <p14:sldId id="316"/>
          </p14:sldIdLst>
        </p14:section>
        <p14:section name="Back up slides" id="{7C158C2B-C8AD-42F3-B142-2CD313E20D57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79A"/>
    <a:srgbClr val="FFFFFF"/>
    <a:srgbClr val="1C768F"/>
    <a:srgbClr val="09B2AC"/>
    <a:srgbClr val="014A6B"/>
    <a:srgbClr val="4DC7D2"/>
    <a:srgbClr val="04B1AA"/>
    <a:srgbClr val="32BBC7"/>
    <a:srgbClr val="05B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6008" autoAdjust="0"/>
  </p:normalViewPr>
  <p:slideViewPr>
    <p:cSldViewPr snapToGrid="0" showGuides="1">
      <p:cViewPr varScale="1">
        <p:scale>
          <a:sx n="71" d="100"/>
          <a:sy n="71" d="100"/>
        </p:scale>
        <p:origin x="4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287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028EFDA-A75E-49AB-9C1C-E96D5D8201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9DB3184-593B-4E78-B58C-DA62E4A2A4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1B798-6D2C-417B-AF46-ECB70983C15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15F87B-7E94-4DDB-9703-3B62B77C5F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7C9CA73-2501-4D43-9D8D-E09D9E3F3D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51251-5CB6-4896-AAF1-C5E7C80339F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44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0A665-AB63-487C-A689-A96D5AA0C864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55821" y="1143000"/>
            <a:ext cx="3946358" cy="221982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29F0A-9DE2-44AB-9A84-CC28BAF7B3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6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kern="1200">
        <a:solidFill>
          <a:schemeClr val="accent1"/>
        </a:solidFill>
        <a:latin typeface="+mj-lt"/>
        <a:ea typeface="+mn-ea"/>
        <a:cs typeface="+mn-cs"/>
      </a:defRPr>
    </a:lvl1pPr>
    <a:lvl2pPr marL="180975" indent="-180975" algn="l" defTabSz="914400" rtl="0" eaLnBrk="1" latinLnBrk="0" hangingPunct="1"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363" indent="-179388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1338" indent="-180975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2313" indent="-180975" algn="l" defTabSz="914400" rtl="0" eaLnBrk="1" latinLnBrk="0" hangingPunct="1">
      <a:buClr>
        <a:schemeClr val="bg2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5" Type="http://schemas.openxmlformats.org/officeDocument/2006/relationships/image" Target="../media/image4.jpeg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5" Type="http://schemas.openxmlformats.org/officeDocument/2006/relationships/image" Target="../media/image5.jpg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5" Type="http://schemas.openxmlformats.org/officeDocument/2006/relationships/image" Target="../media/image4.jpeg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3.png"/><Relationship Id="rId5" Type="http://schemas.openxmlformats.org/officeDocument/2006/relationships/image" Target="../media/image5.jpg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838081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5388" y="2836283"/>
            <a:ext cx="5916612" cy="3148592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80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/>
              <a:t>Subline/Referent/Datum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774" y="485775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7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– Bild 2/3 randabfa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58610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5B6287E-4A4F-4439-B422-A23539B268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00213"/>
            <a:ext cx="6781800" cy="4452937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3149600"/>
            <a:ext cx="5916612" cy="2176723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00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Headline, Frutiger LT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Com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 Bd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, 16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pt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EB97AB-0648-4C20-81AF-315192BBB0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49B4F5-3985-40FA-BB6F-4069C03E55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 b="0">
                <a:solidFill>
                  <a:schemeClr val="accent2"/>
                </a:solidFill>
                <a:latin typeface="+mn-lt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3432A0-F513-4930-BCD5-B4BD00DAAEF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E2D82BB-1548-4144-8D76-C0C431EF1240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28DD29-2A8B-4A4D-A7BC-8DCCFF50436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0E97B0-79E4-4EE2-931A-53B30FA4703B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413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– Beschreibung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54869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5B6287E-4A4F-4439-B422-A23539B268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9424" y="1700213"/>
            <a:ext cx="6315075" cy="4284662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3149600"/>
            <a:ext cx="5916612" cy="1757057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2000" b="1">
                <a:solidFill>
                  <a:schemeClr val="bg1"/>
                </a:solidFill>
              </a:defRPr>
            </a:lvl1pPr>
            <a:lvl2pPr>
              <a:lnSpc>
                <a:spcPts val="2420"/>
              </a:lnSpc>
              <a:spcAft>
                <a:spcPts val="1000"/>
              </a:spcAft>
              <a:defRPr sz="28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 b="0"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Headline, </a:t>
            </a:r>
            <a:r>
              <a:rPr lang="de-DE"/>
              <a:t>Frutiger Bd </a:t>
            </a:r>
            <a:r>
              <a:rPr lang="de-DE" dirty="0"/>
              <a:t>20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Frutiger LT </a:t>
            </a:r>
            <a:r>
              <a:rPr lang="de-DE" err="1"/>
              <a:t>Com</a:t>
            </a:r>
            <a:r>
              <a:rPr lang="de-DE"/>
              <a:t> Lt </a:t>
            </a:r>
            <a:r>
              <a:rPr lang="de-DE" dirty="0"/>
              <a:t>16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EB97AB-0648-4C20-81AF-315192BBB0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00B162-5CE1-4081-9F76-7824B5C171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 b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09C7DF2-26E3-41FC-BBA4-D04F3C8A789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EB0D18CF-581D-4AFD-A78B-7C1FC7A80373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2DDE9E-9713-44C6-8C76-61BAF975C2F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6C6CE5-B69A-4AFB-BE84-FD1E0C29228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4091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388276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7355B916-F5BD-44FA-A46A-0DDC6C436E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278"/>
          <a:stretch/>
        </p:blipFill>
        <p:spPr>
          <a:xfrm>
            <a:off x="1" y="1"/>
            <a:ext cx="12192000" cy="615315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198" y="1999174"/>
            <a:ext cx="7346583" cy="1731243"/>
          </a:xfr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00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32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5B9307-B714-4F6E-A2FC-68DD27444FC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99EC068-F541-4312-9801-35A60A69C50F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0E546C-CA1A-4085-B98B-53E34E1FDA0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55CE55-FB14-4252-8735-FF4916096C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9969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461676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Grafik 13">
            <a:extLst>
              <a:ext uri="{FF2B5EF4-FFF2-40B4-BE49-F238E27FC236}">
                <a16:creationId xmlns:a16="http://schemas.microsoft.com/office/drawing/2014/main" id="{6B89D7C3-6348-44ED-84FD-9C88687DD0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10278"/>
          <a:stretch/>
        </p:blipFill>
        <p:spPr>
          <a:xfrm>
            <a:off x="0" y="1"/>
            <a:ext cx="12192000" cy="615315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198" y="1999174"/>
            <a:ext cx="7346585" cy="1731243"/>
          </a:xfr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00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32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D065BA7-85F8-4EE9-B742-24693D51D8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FEAC3F2-7FFD-4AA3-B399-D80547284A97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3A42444-18F6-4DEB-8F09-69EB8CDC5A9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9E246-7B08-4017-9C02-690D308761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660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381869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FD133-02A3-4CCE-886B-5D61839C1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9D932-8DCF-4ABE-8120-3CC2C601E5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5437188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7715D3E-BD63-49BD-96CA-087D6CFC2D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1703388"/>
            <a:ext cx="5437187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02B98C0-CD3B-4858-9EBF-1ABA8A5F485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6209F03-70C9-4760-BCE3-39DF4609D022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9339C1-56D0-4552-B568-77AAE6F881E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5B5A5E-5260-4ADB-9A78-B7522733BFD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429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9BFEDD4-0A61-4DAA-847E-5542C0836BF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152085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41153CC-8B9B-4F23-A87D-CDC7D540D2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AAA71AE-8A22-4F1C-8598-F96615B924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349250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F587FD1-7E1D-43C5-AEEB-11FB82BEE6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2288" y="1703388"/>
            <a:ext cx="3492500" cy="2640595"/>
          </a:xfrm>
        </p:spPr>
        <p:txBody>
          <a:bodyPr/>
          <a:lstStyle>
            <a:lvl9pPr>
              <a:buAutoNum type="arabicPeriod"/>
              <a:defRPr/>
            </a:lvl9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D288D47-B1E2-4566-B8EC-6D108A6952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20075" y="1703388"/>
            <a:ext cx="3492500" cy="274002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2C97856-E56E-4A7B-9E6B-645BE57712D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3BB324E-0652-4956-802B-22F90E9AE02A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67E4E3-ED26-4131-9FAE-8897857FA6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BAB7EBF-0F2E-4271-97C4-6F0AE76E65E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82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FBAE40"/>
          </p15:clr>
        </p15:guide>
        <p15:guide id="2" pos="2729" userDrawn="1">
          <p15:clr>
            <a:srgbClr val="FBAE40"/>
          </p15:clr>
        </p15:guide>
        <p15:guide id="3" pos="4929" userDrawn="1">
          <p15:clr>
            <a:srgbClr val="FBAE40"/>
          </p15:clr>
        </p15:guide>
        <p15:guide id="4" pos="517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4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621238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8C0110F-2625-4571-AE19-B8D78EAA1F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9EF34A9-6B75-4492-8A12-35A87E55C8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252095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E310D88-98AF-4753-BFFB-0D7937A972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5663" y="1703388"/>
            <a:ext cx="252095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BED3F47-FB9A-471A-8A6D-C6AC2320A9A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5388" y="1703388"/>
            <a:ext cx="252095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C0EBAA-DEB8-42ED-9FF0-97A1433AEB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191625" y="1703388"/>
            <a:ext cx="252095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CDA72C-07CE-4657-8099-B172E870DCFC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0E878C98-6804-4E74-85B1-6C6481F1CF28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D38EC9-DDD7-4F50-82AB-C2270DB3077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164EA96-4C0A-4998-B81C-3BACDCEA4AA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060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  <p15:guide id="3" pos="2139" userDrawn="1">
          <p15:clr>
            <a:srgbClr val="FBAE40"/>
          </p15:clr>
        </p15:guide>
        <p15:guide id="4" pos="1890" userDrawn="1">
          <p15:clr>
            <a:srgbClr val="FBAE40"/>
          </p15:clr>
        </p15:guide>
        <p15:guide id="5" pos="5541" userDrawn="1">
          <p15:clr>
            <a:srgbClr val="FBAE40"/>
          </p15:clr>
        </p15:guide>
        <p15:guide id="6" pos="579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33CE2A8B-DF0C-4ED8-B188-C82210FB66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20538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CFAEF65E-2013-4B54-9E56-910C87DFAA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6275388" y="1"/>
            <a:ext cx="5916612" cy="6153149"/>
          </a:xfrm>
          <a:custGeom>
            <a:avLst/>
            <a:gdLst>
              <a:gd name="connsiteX0" fmla="*/ 0 w 5916612"/>
              <a:gd name="connsiteY0" fmla="*/ 0 h 6156325"/>
              <a:gd name="connsiteX1" fmla="*/ 5916612 w 5916612"/>
              <a:gd name="connsiteY1" fmla="*/ 0 h 6156325"/>
              <a:gd name="connsiteX2" fmla="*/ 5916612 w 5916612"/>
              <a:gd name="connsiteY2" fmla="*/ 6156325 h 6156325"/>
              <a:gd name="connsiteX3" fmla="*/ 0 w 5916612"/>
              <a:gd name="connsiteY3" fmla="*/ 6156325 h 615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6612" h="6156325">
                <a:moveTo>
                  <a:pt x="0" y="0"/>
                </a:moveTo>
                <a:lnTo>
                  <a:pt x="5916612" y="0"/>
                </a:lnTo>
                <a:lnTo>
                  <a:pt x="5916612" y="6156325"/>
                </a:lnTo>
                <a:lnTo>
                  <a:pt x="0" y="615632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6DB4C6-EB43-4DAF-85FB-3D5502FB73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5" y="395588"/>
            <a:ext cx="5437188" cy="382733"/>
          </a:xfrm>
        </p:spPr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8F142-8C02-4935-B629-B6251A26C1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778321"/>
            <a:ext cx="5437188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4FD108-BE77-4119-8953-7B3B60E98A0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8199" y="1703388"/>
            <a:ext cx="5437188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B02C48D-A93F-4C6A-B03C-EBD08B60F12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2EE5FE33-A688-4E76-84C7-6AE86CD5F545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DEA1B9-B24B-4D57-B058-B115ADC06D9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D781B2-9C61-4882-AD01-A0C987D5BED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808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3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3ED57BE-37A9-4D96-8E88-2396C11862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9301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74C1AFAD-5D62-4BBC-A0F2-D7498EBFA1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8220075" y="1"/>
            <a:ext cx="3971925" cy="6153149"/>
          </a:xfrm>
          <a:custGeom>
            <a:avLst/>
            <a:gdLst>
              <a:gd name="connsiteX0" fmla="*/ 0 w 3971925"/>
              <a:gd name="connsiteY0" fmla="*/ 0 h 6156325"/>
              <a:gd name="connsiteX1" fmla="*/ 3971925 w 3971925"/>
              <a:gd name="connsiteY1" fmla="*/ 0 h 6156325"/>
              <a:gd name="connsiteX2" fmla="*/ 3971925 w 3971925"/>
              <a:gd name="connsiteY2" fmla="*/ 6156325 h 6156325"/>
              <a:gd name="connsiteX3" fmla="*/ 0 w 3971925"/>
              <a:gd name="connsiteY3" fmla="*/ 6156325 h 615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6156325">
                <a:moveTo>
                  <a:pt x="0" y="0"/>
                </a:moveTo>
                <a:lnTo>
                  <a:pt x="3971925" y="0"/>
                </a:lnTo>
                <a:lnTo>
                  <a:pt x="3971925" y="6156325"/>
                </a:lnTo>
                <a:lnTo>
                  <a:pt x="0" y="615632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CF28B4-14C0-46CF-91E6-E56862CBC6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5" y="395588"/>
            <a:ext cx="7345363" cy="382733"/>
          </a:xfrm>
        </p:spPr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EE1F331-B496-4BC0-8505-F35F3C57A2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425" y="778321"/>
            <a:ext cx="7345363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813626-B371-440A-B685-32C75971336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8199" y="1703388"/>
            <a:ext cx="3492500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2D2D81B-2964-4DEB-9973-66C95A1B00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2288" y="1703388"/>
            <a:ext cx="3492500" cy="261937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AA1C435-BE97-4ADF-8F14-C82E03EE035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3204942E-612F-4452-A98C-BE30675D1CEF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A69639-E1C4-4FDB-A492-46962B10A51A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B9FAE-D08C-4661-B176-A0EAA142837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84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FBAE40"/>
          </p15:clr>
        </p15:guide>
        <p15:guide id="2" pos="2729" userDrawn="1">
          <p15:clr>
            <a:srgbClr val="FBAE40"/>
          </p15:clr>
        </p15:guide>
        <p15:guide id="3" pos="4929" userDrawn="1">
          <p15:clr>
            <a:srgbClr val="FBAE40"/>
          </p15:clr>
        </p15:guide>
        <p15:guide id="4" pos="517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1 Spalte | klein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14407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11233150" cy="264059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580799-6CA8-4E79-B6A8-7CEC7DE6B37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FFD07C3-3AC8-443B-9A9C-69C1442938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6B76B4-FD05-4521-A9B8-94DCF2391F9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8140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09058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002996"/>
            <a:ext cx="5916612" cy="2981879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Subline/Referent/Datum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23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1 Spalte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84836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73EB3F1D-68CC-4D42-88C6-FD85199577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778321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11233150" cy="3020314"/>
          </a:xfrm>
        </p:spPr>
        <p:txBody>
          <a:bodyPr/>
          <a:lstStyle>
            <a:lvl1pPr>
              <a:spcAft>
                <a:spcPts val="2200"/>
              </a:spcAft>
              <a:defRPr sz="1800"/>
            </a:lvl1pPr>
            <a:lvl2pPr>
              <a:spcAft>
                <a:spcPts val="220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AD40944-3B70-422E-9A83-B06079C22C6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AC6F8B1-0014-4786-95CD-E23A6A3E9223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E9EBAA3-4CD5-4D80-A5ED-62A7BAE0A98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1632C5-2A5E-486C-A005-3993C40F70E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013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| klein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1292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5" y="728811"/>
            <a:ext cx="11233150" cy="382733"/>
          </a:xfrm>
        </p:spPr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FD133-02A3-4CCE-886B-5D61839C1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417600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9D932-8DCF-4ABE-8120-3CC2C601E5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5437188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7715D3E-BD63-49BD-96CA-087D6CFC2D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1703388"/>
            <a:ext cx="5437187" cy="2640595"/>
          </a:xfrm>
        </p:spPr>
        <p:txBody>
          <a:bodyPr/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DB3F52-3132-4FCE-9245-400432785EC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EE1E0F-D989-42C4-92E6-60E1F72C6632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7D269B-861C-4C29-9AA1-AC9F6193EF3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AD6CBFC-7EA8-4A59-ADD7-332586C3641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50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1292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5" y="728811"/>
            <a:ext cx="11233150" cy="382733"/>
          </a:xfrm>
        </p:spPr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FD133-02A3-4CCE-886B-5D61839C1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417600"/>
            <a:ext cx="11233150" cy="318933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9D932-8DCF-4ABE-8120-3CC2C601E5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8199" y="1703388"/>
            <a:ext cx="5437188" cy="3020314"/>
          </a:xfrm>
        </p:spPr>
        <p:txBody>
          <a:bodyPr/>
          <a:lstStyle>
            <a:lvl1pPr>
              <a:spcAft>
                <a:spcPts val="2200"/>
              </a:spcAft>
              <a:defRPr sz="1800"/>
            </a:lvl1pPr>
            <a:lvl2pPr>
              <a:spcAft>
                <a:spcPts val="220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7715D3E-BD63-49BD-96CA-087D6CFC2D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1703388"/>
            <a:ext cx="5437187" cy="3020314"/>
          </a:xfrm>
        </p:spPr>
        <p:txBody>
          <a:bodyPr/>
          <a:lstStyle>
            <a:lvl1pPr>
              <a:spcAft>
                <a:spcPts val="2200"/>
              </a:spcAft>
              <a:defRPr sz="1800"/>
            </a:lvl1pPr>
            <a:lvl2pPr>
              <a:spcAft>
                <a:spcPts val="220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C554D4-061E-46C5-92EC-EDBF599AFD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AB7944-2EB8-466B-9E10-D3B91768B66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750D2F-7AC5-4879-8C19-DDC98EDCDE2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97D65A9-86C3-4B8F-8904-153D2F8CAFF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970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– 2 Spalten mit Info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DC8D38B-C18B-45D1-977E-43D6AADFE72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9347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DC8D38B-C18B-45D1-977E-43D6AADFE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B3DBCD-172B-459C-8C97-521B96028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700213"/>
            <a:ext cx="5916613" cy="4284662"/>
          </a:xfrm>
          <a:gradFill flip="none" rotWithShape="1">
            <a:gsLst>
              <a:gs pos="33744">
                <a:srgbClr val="00779A">
                  <a:lumMod val="100000"/>
                </a:srgbClr>
              </a:gs>
              <a:gs pos="0">
                <a:srgbClr val="014A6B"/>
              </a:gs>
              <a:gs pos="75000">
                <a:srgbClr val="4DC7D2">
                  <a:lumMod val="90000"/>
                  <a:lumOff val="10000"/>
                </a:srgbClr>
              </a:gs>
              <a:gs pos="100000">
                <a:srgbClr val="04B1AA"/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288000" rIns="288000" bIns="288000" numCol="1" spcCol="360000">
            <a:noAutofit/>
          </a:bodyPr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spcAft>
                <a:spcPts val="600"/>
              </a:spcAft>
              <a:defRPr sz="208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buAutoNum type="arabicPeriod"/>
              <a:defRPr>
                <a:solidFill>
                  <a:schemeClr val="bg1"/>
                </a:solidFill>
              </a:defRPr>
            </a:lvl8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—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4F9B75C-F431-4271-A789-357B552F17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1700213"/>
            <a:ext cx="5437187" cy="264059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0EAC44-6B23-48D7-9382-254ECE95C3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25" y="778321"/>
            <a:ext cx="11233150" cy="319318"/>
          </a:xfr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 err="1"/>
              <a:t>Subline</a:t>
            </a:r>
            <a:r>
              <a:rPr lang="de-DE" dirty="0"/>
              <a:t>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20 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95CE19-2635-48CD-86C5-A6711E8F240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3A788E46-7811-4140-88F1-4CEFBE174CF8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987410-0067-43D6-9FB8-E4A3CFE6622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B4A690-2DD5-436A-A09D-218E639343B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86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53" userDrawn="1">
          <p15:clr>
            <a:srgbClr val="FBAE40"/>
          </p15:clr>
        </p15:guide>
        <p15:guide id="2" pos="3727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BAB6549-3007-4962-B8D4-52ECE482311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518240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hteck 21">
            <a:extLst>
              <a:ext uri="{FF2B5EF4-FFF2-40B4-BE49-F238E27FC236}">
                <a16:creationId xmlns:a16="http://schemas.microsoft.com/office/drawing/2014/main" id="{30FDEE22-4D74-4924-86C5-CF41B7A9F583}"/>
              </a:ext>
            </a:extLst>
          </p:cNvPr>
          <p:cNvSpPr/>
          <p:nvPr userDrawn="1"/>
        </p:nvSpPr>
        <p:spPr bwMode="gray">
          <a:xfrm>
            <a:off x="479425" y="1206230"/>
            <a:ext cx="473886" cy="8754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ABC3893-E6D0-4680-9CDB-B7D76C158179}"/>
              </a:ext>
            </a:extLst>
          </p:cNvPr>
          <p:cNvCxnSpPr/>
          <p:nvPr userDrawn="1"/>
        </p:nvCxnSpPr>
        <p:spPr>
          <a:xfrm>
            <a:off x="0" y="6143625"/>
            <a:ext cx="12192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19260903-BB55-4E18-8A26-9490D566EE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1826785"/>
            <a:ext cx="11233150" cy="1205330"/>
          </a:xfrm>
        </p:spPr>
        <p:txBody>
          <a:bodyPr/>
          <a:lstStyle>
            <a:lvl1pPr>
              <a:lnSpc>
                <a:spcPct val="110000"/>
              </a:lnSpc>
              <a:spcAft>
                <a:spcPts val="0"/>
              </a:spcAft>
              <a:defRPr sz="4400">
                <a:solidFill>
                  <a:schemeClr val="accent2"/>
                </a:solidFill>
                <a:latin typeface="Frutiger LT Com 65 Bold" panose="020B0803030504020204" pitchFamily="34" charset="0"/>
              </a:defRPr>
            </a:lvl1pPr>
            <a:lvl2pPr algn="r"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accent2"/>
                </a:solidFill>
                <a:latin typeface="+mj-lt"/>
              </a:defRPr>
            </a:lvl2pPr>
            <a:lvl3pPr algn="r">
              <a:lnSpc>
                <a:spcPct val="110000"/>
              </a:lnSpc>
              <a:spcAft>
                <a:spcPts val="0"/>
              </a:spcAft>
              <a:defRPr b="0">
                <a:solidFill>
                  <a:schemeClr val="accent2"/>
                </a:solidFill>
                <a:latin typeface="+mn-lt"/>
              </a:defRPr>
            </a:lvl3pPr>
            <a:lvl4pPr marL="0" indent="0" algn="r">
              <a:lnSpc>
                <a:spcPct val="110000"/>
              </a:lnSpc>
              <a:buNone/>
              <a:defRPr>
                <a:solidFill>
                  <a:schemeClr val="accent2"/>
                </a:solidFill>
              </a:defRPr>
            </a:lvl4pPr>
          </a:lstStyle>
          <a:p>
            <a:pPr lvl="0"/>
            <a:r>
              <a:rPr lang="de-DE"/>
              <a:t>Zitat</a:t>
            </a:r>
            <a:endParaRPr lang="de-DE" dirty="0"/>
          </a:p>
          <a:p>
            <a:pPr lvl="1"/>
            <a:r>
              <a:rPr lang="de-DE"/>
              <a:t>Name des Autors</a:t>
            </a:r>
            <a:endParaRPr lang="de-DE" dirty="0"/>
          </a:p>
          <a:p>
            <a:pPr lvl="2"/>
            <a:r>
              <a:rPr lang="de-DE"/>
              <a:t>Position</a:t>
            </a:r>
            <a:endParaRPr lang="de-DE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30F5BB5-7863-4504-94A4-F39A72E20BF2}"/>
              </a:ext>
            </a:extLst>
          </p:cNvPr>
          <p:cNvGrpSpPr/>
          <p:nvPr userDrawn="1"/>
        </p:nvGrpSpPr>
        <p:grpSpPr>
          <a:xfrm>
            <a:off x="479425" y="476249"/>
            <a:ext cx="1266824" cy="1028701"/>
            <a:chOff x="621507" y="476249"/>
            <a:chExt cx="1266824" cy="1028701"/>
          </a:xfrm>
        </p:grpSpPr>
        <p:sp>
          <p:nvSpPr>
            <p:cNvPr id="3" name="Pfeil: Chevron 2">
              <a:extLst>
                <a:ext uri="{FF2B5EF4-FFF2-40B4-BE49-F238E27FC236}">
                  <a16:creationId xmlns:a16="http://schemas.microsoft.com/office/drawing/2014/main" id="{80955E3B-8357-4836-8592-3039D01F1391}"/>
                </a:ext>
              </a:extLst>
            </p:cNvPr>
            <p:cNvSpPr/>
            <p:nvPr userDrawn="1"/>
          </p:nvSpPr>
          <p:spPr>
            <a:xfrm>
              <a:off x="621507" y="476249"/>
              <a:ext cx="671512" cy="1028701"/>
            </a:xfrm>
            <a:prstGeom prst="chevron">
              <a:avLst>
                <a:gd name="adj" fmla="val 42908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Pfeil: Chevron 18">
              <a:extLst>
                <a:ext uri="{FF2B5EF4-FFF2-40B4-BE49-F238E27FC236}">
                  <a16:creationId xmlns:a16="http://schemas.microsoft.com/office/drawing/2014/main" id="{8245CA0A-C731-43B3-A4D1-99935FA2DE2F}"/>
                </a:ext>
              </a:extLst>
            </p:cNvPr>
            <p:cNvSpPr/>
            <p:nvPr userDrawn="1"/>
          </p:nvSpPr>
          <p:spPr>
            <a:xfrm>
              <a:off x="1216819" y="476249"/>
              <a:ext cx="671512" cy="1028701"/>
            </a:xfrm>
            <a:prstGeom prst="chevron">
              <a:avLst>
                <a:gd name="adj" fmla="val 42908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719F7FF-9FD8-4FC6-AE77-A349B0ACD5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F4221C-C993-4597-8EE6-9265DA695E8C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3B70818-BA9A-4A9E-BB42-894CD16E6F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C8D05E3-CD28-43C1-A7F2-3AD6FBD49D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722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BAB6549-3007-4962-B8D4-52ECE482311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88262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BAB6549-3007-4962-B8D4-52ECE48231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ABC3893-E6D0-4680-9CDB-B7D76C158179}"/>
              </a:ext>
            </a:extLst>
          </p:cNvPr>
          <p:cNvCxnSpPr/>
          <p:nvPr userDrawn="1"/>
        </p:nvCxnSpPr>
        <p:spPr>
          <a:xfrm>
            <a:off x="0" y="6143625"/>
            <a:ext cx="12192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F8D4B216-A5F7-4214-889D-75DD098CB8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209"/>
          <a:stretch/>
        </p:blipFill>
        <p:spPr>
          <a:xfrm>
            <a:off x="1" y="-4763"/>
            <a:ext cx="12192000" cy="6157913"/>
          </a:xfrm>
          <a:prstGeom prst="rect">
            <a:avLst/>
          </a:prstGeom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19260903-BB55-4E18-8A26-9490D566EE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5" y="1826785"/>
            <a:ext cx="11233150" cy="1205330"/>
          </a:xfrm>
        </p:spPr>
        <p:txBody>
          <a:bodyPr/>
          <a:lstStyle>
            <a:lvl1pPr>
              <a:lnSpc>
                <a:spcPct val="110000"/>
              </a:lnSpc>
              <a:spcAft>
                <a:spcPts val="0"/>
              </a:spcAft>
              <a:defRPr sz="4400">
                <a:solidFill>
                  <a:schemeClr val="bg1"/>
                </a:solidFill>
                <a:latin typeface="Frutiger LT Com 65 Bold" panose="020B0803030504020204" pitchFamily="34" charset="0"/>
              </a:defRPr>
            </a:lvl1pPr>
            <a:lvl2pPr algn="r"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j-lt"/>
              </a:defRPr>
            </a:lvl2pPr>
            <a:lvl3pPr algn="r">
              <a:lnSpc>
                <a:spcPct val="110000"/>
              </a:lnSpc>
              <a:spcAft>
                <a:spcPts val="0"/>
              </a:spcAft>
              <a:defRPr>
                <a:solidFill>
                  <a:schemeClr val="bg1"/>
                </a:solidFill>
                <a:latin typeface="+mn-lt"/>
              </a:defRPr>
            </a:lvl3pPr>
            <a:lvl4pPr marL="0" indent="0" algn="r">
              <a:lnSpc>
                <a:spcPct val="110000"/>
              </a:lnSpc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/>
              <a:t>Zitat</a:t>
            </a:r>
            <a:endParaRPr lang="de-DE" dirty="0"/>
          </a:p>
          <a:p>
            <a:pPr lvl="1"/>
            <a:r>
              <a:rPr lang="de-DE"/>
              <a:t>Name des Autors</a:t>
            </a:r>
            <a:endParaRPr lang="de-DE" dirty="0"/>
          </a:p>
          <a:p>
            <a:pPr lvl="2"/>
            <a:r>
              <a:rPr lang="de-DE"/>
              <a:t>Position</a:t>
            </a:r>
            <a:endParaRPr lang="de-DE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42B2AF3-B72B-4E51-98E8-276E33E081FB}"/>
              </a:ext>
            </a:extLst>
          </p:cNvPr>
          <p:cNvGrpSpPr/>
          <p:nvPr userDrawn="1"/>
        </p:nvGrpSpPr>
        <p:grpSpPr>
          <a:xfrm>
            <a:off x="479425" y="476249"/>
            <a:ext cx="1266824" cy="1028701"/>
            <a:chOff x="621507" y="476249"/>
            <a:chExt cx="1266824" cy="1028701"/>
          </a:xfrm>
          <a:solidFill>
            <a:schemeClr val="bg1"/>
          </a:solidFill>
        </p:grpSpPr>
        <p:sp>
          <p:nvSpPr>
            <p:cNvPr id="21" name="Pfeil: Chevron 20">
              <a:extLst>
                <a:ext uri="{FF2B5EF4-FFF2-40B4-BE49-F238E27FC236}">
                  <a16:creationId xmlns:a16="http://schemas.microsoft.com/office/drawing/2014/main" id="{A9E48764-AC81-446C-B62C-88A8F03B3803}"/>
                </a:ext>
              </a:extLst>
            </p:cNvPr>
            <p:cNvSpPr/>
            <p:nvPr userDrawn="1"/>
          </p:nvSpPr>
          <p:spPr>
            <a:xfrm>
              <a:off x="621507" y="476249"/>
              <a:ext cx="671512" cy="1028701"/>
            </a:xfrm>
            <a:prstGeom prst="chevron">
              <a:avLst>
                <a:gd name="adj" fmla="val 42908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Pfeil: Chevron 21">
              <a:extLst>
                <a:ext uri="{FF2B5EF4-FFF2-40B4-BE49-F238E27FC236}">
                  <a16:creationId xmlns:a16="http://schemas.microsoft.com/office/drawing/2014/main" id="{14C3BCAC-351B-4AFA-8D18-F61D609E40E4}"/>
                </a:ext>
              </a:extLst>
            </p:cNvPr>
            <p:cNvSpPr/>
            <p:nvPr userDrawn="1"/>
          </p:nvSpPr>
          <p:spPr>
            <a:xfrm>
              <a:off x="1216819" y="476249"/>
              <a:ext cx="671512" cy="1028701"/>
            </a:xfrm>
            <a:prstGeom prst="chevron">
              <a:avLst>
                <a:gd name="adj" fmla="val 42908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80000" indent="-180000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647DF70-C076-4A26-9F94-6FA1181DF1F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20EB7DE-D69A-47F7-8C66-AE1D971DBC2D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784F8B-F977-42FC-A651-A02A01C602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60083F-34CE-4BF0-AB01-7CCA0176F2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1624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folie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86670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0"/>
            <a:ext cx="5916612" cy="3388337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Titel Vorname Name</a:t>
            </a:r>
          </a:p>
          <a:p>
            <a:pPr lvl="2"/>
            <a:r>
              <a:rPr lang="de-DE" dirty="0"/>
              <a:t>Geschäftsbereich XXX</a:t>
            </a:r>
          </a:p>
          <a:p>
            <a:pPr lvl="2"/>
            <a:r>
              <a:rPr lang="de-DE" dirty="0"/>
              <a:t>Tel. +49 12 3456-XXXX</a:t>
            </a:r>
          </a:p>
          <a:p>
            <a:pPr lvl="2"/>
            <a:r>
              <a:rPr lang="de-DE" dirty="0"/>
              <a:t>Fax +49 12 3456-XXXX</a:t>
            </a:r>
          </a:p>
          <a:p>
            <a:pPr lvl="2"/>
            <a:r>
              <a:rPr lang="de-DE" dirty="0"/>
              <a:t>vorname.name@isi.fraunhofer.de</a:t>
            </a:r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02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folie – Bild hal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843079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72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0"/>
            <a:ext cx="5916612" cy="3388337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Titel Vorname Name</a:t>
            </a:r>
          </a:p>
          <a:p>
            <a:pPr lvl="2"/>
            <a:r>
              <a:rPr lang="de-DE" dirty="0"/>
              <a:t>Geschäftsbereich XXX</a:t>
            </a:r>
          </a:p>
          <a:p>
            <a:pPr lvl="2"/>
            <a:r>
              <a:rPr lang="de-DE" dirty="0"/>
              <a:t>Tel. +49 12 3456-XXXX</a:t>
            </a:r>
          </a:p>
          <a:p>
            <a:pPr lvl="2"/>
            <a:r>
              <a:rPr lang="de-DE" dirty="0"/>
              <a:t>Fax +49 12 3456-XXXX</a:t>
            </a:r>
          </a:p>
          <a:p>
            <a:pPr lvl="2"/>
            <a:r>
              <a:rPr lang="de-DE" dirty="0"/>
              <a:t>vorname.name@isi.fraunhofer.de</a:t>
            </a:r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013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folie –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246021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9233E68D-B08D-4763-8344-8324924426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7999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700213"/>
            <a:ext cx="5916612" cy="3734869"/>
          </a:xfrm>
          <a:noFill/>
        </p:spPr>
        <p:txBody>
          <a:bodyPr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Titel Vorname Name</a:t>
            </a:r>
          </a:p>
          <a:p>
            <a:pPr lvl="2"/>
            <a:r>
              <a:rPr lang="de-DE" dirty="0"/>
              <a:t>Geschäftsbereich XXX</a:t>
            </a:r>
          </a:p>
          <a:p>
            <a:pPr lvl="2"/>
            <a:r>
              <a:rPr lang="de-DE" dirty="0"/>
              <a:t>Tel. +49 12 3456-XXXX</a:t>
            </a:r>
          </a:p>
          <a:p>
            <a:pPr lvl="2"/>
            <a:r>
              <a:rPr lang="de-DE" dirty="0"/>
              <a:t>Fax +49 12 3456-XXXX</a:t>
            </a:r>
          </a:p>
          <a:p>
            <a:pPr lvl="2"/>
            <a:r>
              <a:rPr lang="de-DE" dirty="0"/>
              <a:t>vorname.name@isi.fraunhofer.de</a:t>
            </a:r>
          </a:p>
          <a:p>
            <a:pPr lvl="3"/>
            <a:endParaRPr lang="pt-BR" dirty="0"/>
          </a:p>
          <a:p>
            <a:pPr lvl="3"/>
            <a:r>
              <a:rPr lang="de-DE" dirty="0"/>
              <a:t>Fraunhofer-Institut für System- und Innovationsforschung ISI</a:t>
            </a:r>
          </a:p>
          <a:p>
            <a:pPr lvl="3"/>
            <a:r>
              <a:rPr lang="pt-BR" dirty="0"/>
              <a:t>Breslauer Straße 48</a:t>
            </a:r>
          </a:p>
          <a:p>
            <a:pPr lvl="3"/>
            <a:r>
              <a:rPr lang="pt-BR" dirty="0"/>
              <a:t>76139 Karlsruhe</a:t>
            </a:r>
          </a:p>
          <a:p>
            <a:pPr lvl="3"/>
            <a:r>
              <a:rPr lang="pt-BR" dirty="0"/>
              <a:t>www.isi.fraunhofer.de</a:t>
            </a:r>
          </a:p>
        </p:txBody>
      </p:sp>
      <p:pic>
        <p:nvPicPr>
          <p:cNvPr id="7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431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284716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9F17E90D-0C11-4C1A-9AB0-99DFB3D05F3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2255355"/>
            <a:ext cx="11233149" cy="2998000"/>
          </a:xfr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66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7200"/>
              </a:lnSpc>
              <a:spcAft>
                <a:spcPts val="1600"/>
              </a:spcAft>
              <a:defRPr sz="858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ts val="2080"/>
              </a:lnSpc>
              <a:spcAft>
                <a:spcPts val="0"/>
              </a:spcAft>
              <a:defRPr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Vielen Dank für Ihre Aufmerksamkeit</a:t>
            </a:r>
            <a:endParaRPr lang="de-DE" dirty="0"/>
          </a:p>
          <a:p>
            <a:pPr lvl="1"/>
            <a:r>
              <a:rPr lang="de-DE" dirty="0"/>
              <a:t>—</a:t>
            </a:r>
          </a:p>
        </p:txBody>
      </p:sp>
      <p:pic>
        <p:nvPicPr>
          <p:cNvPr id="7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4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kleine Headlin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3910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5388" y="3340524"/>
            <a:ext cx="5916612" cy="2644351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2640"/>
              </a:lnSpc>
              <a:spcAft>
                <a:spcPts val="1200"/>
              </a:spcAft>
              <a:defRPr sz="312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184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24 </a:t>
            </a:r>
            <a:r>
              <a:rPr lang="de-DE" dirty="0" err="1"/>
              <a:t>pt</a:t>
            </a:r>
            <a:br>
              <a:rPr lang="de-DE" dirty="0"/>
            </a:br>
            <a:r>
              <a:rPr lang="de-DE" dirty="0"/>
              <a:t>max. 3 Zeilen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/>
              <a:t>Subline/Referent/Datum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774" y="485775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99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kleine Headlin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5374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038390"/>
            <a:ext cx="5916612" cy="2946485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4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2800"/>
              </a:lnSpc>
              <a:spcAft>
                <a:spcPts val="480"/>
              </a:spcAft>
              <a:defRPr sz="312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24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lang="de-DE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Subline/Referent/Datum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24 </a:t>
            </a:r>
            <a:r>
              <a:rPr lang="de-DE" dirty="0" err="1"/>
              <a:t>pt</a:t>
            </a:r>
            <a:r>
              <a:rPr lang="de-DE" dirty="0"/>
              <a:t>,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arem</a:t>
            </a:r>
            <a:r>
              <a:rPr lang="de-DE" dirty="0"/>
              <a:t> max. 3 Zeilen</a:t>
            </a:r>
          </a:p>
          <a:p>
            <a:pPr marL="0" lvl="3" indent="0" algn="l" defTabSz="914400" rtl="0" eaLnBrk="1" latinLnBrk="0" hangingPunct="1">
              <a:lnSpc>
                <a:spcPts val="1840"/>
              </a:lnSpc>
              <a:spcBef>
                <a:spcPts val="184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Co-Br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54403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72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003515"/>
            <a:ext cx="7824783" cy="2502389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Subline/Referent/Datum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5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Co-Bran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95872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2357312"/>
            <a:ext cx="7824787" cy="2669101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486000" tIns="360000" rIns="360000" bIns="360000" anchor="t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/>
              <a:t>Subline/Referent/Datum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508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un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82164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>
            <a:extLst>
              <a:ext uri="{FF2B5EF4-FFF2-40B4-BE49-F238E27FC236}">
                <a16:creationId xmlns:a16="http://schemas.microsoft.com/office/drawing/2014/main" id="{FCA74BF2-60AE-432D-B809-6CE549DEA8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7999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490309"/>
            <a:ext cx="11712574" cy="2494566"/>
          </a:xfrm>
          <a:noFill/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Subline/Referent/Datum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6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9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– große Headline ob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271664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>
            <a:extLst>
              <a:ext uri="{FF2B5EF4-FFF2-40B4-BE49-F238E27FC236}">
                <a16:creationId xmlns:a16="http://schemas.microsoft.com/office/drawing/2014/main" id="{1CDBC4F6-986A-4A45-A632-2613DCB1992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3323596"/>
            <a:ext cx="11712575" cy="2661279"/>
          </a:xfrm>
          <a:noFill/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Lt</a:t>
            </a:r>
            <a:r>
              <a:rPr lang="de-DE" dirty="0"/>
              <a:t>, 32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/>
              <a:t>Subline/Referent/Datum</a:t>
            </a:r>
            <a:endParaRPr lang="de-DE" dirty="0"/>
          </a:p>
          <a:p>
            <a:pPr lvl="3"/>
            <a:r>
              <a:rPr lang="de-DE"/>
              <a:t>Referenten</a:t>
            </a:r>
            <a:endParaRPr lang="de-DE" dirty="0"/>
          </a:p>
        </p:txBody>
      </p:sp>
      <p:pic>
        <p:nvPicPr>
          <p:cNvPr id="7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0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040601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153149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3149600"/>
            <a:ext cx="5916612" cy="2177878"/>
          </a:xfrm>
          <a:gradFill flip="none" rotWithShape="1">
            <a:gsLst>
              <a:gs pos="33744">
                <a:srgbClr val="00779A">
                  <a:lumMod val="100000"/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5000">
                <a:srgbClr val="4DC7D2">
                  <a:lumMod val="90000"/>
                  <a:lumOff val="10000"/>
                  <a:alpha val="95000"/>
                </a:srgbClr>
              </a:gs>
              <a:gs pos="100000">
                <a:srgbClr val="04B1AA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00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Headline, Frutiger LT </a:t>
            </a:r>
            <a:r>
              <a:rPr lang="de-DE" err="1"/>
              <a:t>Com</a:t>
            </a:r>
            <a:r>
              <a:rPr lang="de-DE"/>
              <a:t> Bd</a:t>
            </a:r>
            <a:r>
              <a:rPr lang="de-DE" dirty="0"/>
              <a:t>, 16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4BA1D15-0475-4B03-86A1-56C3D9C6307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601FDCC-3625-47DD-BF00-48818FFA896C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16ECF15-13D4-44C4-B713-BCD347A79FE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DBA688-BE97-41EF-8F34-A1FF74ABCB8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1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774" y="485775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303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F507918F-B2AA-4A76-81D6-4E27E906E31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1"/>
            </p:custDataLst>
            <p:extLst>
              <p:ext uri="{D42A27DB-BD31-4B8C-83A1-F6EECF244321}">
                <p14:modId xmlns:p14="http://schemas.microsoft.com/office/powerpoint/2010/main" val="1550932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2" imgW="344" imgH="345" progId="TCLayout.ActiveDocument.1">
                  <p:embed/>
                </p:oleObj>
              </mc:Choice>
              <mc:Fallback>
                <p:oleObj name="think-cell Folie" r:id="rId32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78C480-B66C-43DB-AAEB-3790EF5A766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588"/>
            <a:ext cx="11233150" cy="3827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/>
              <a:t>Headline, Frutiger LT Com Bd, 24 pt, Kapiteltrenner</a:t>
            </a:r>
            <a:endParaRPr lang="de-DE" noProof="0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ED48EE-75FC-48CE-8886-5B06675925EC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78199" y="1703388"/>
            <a:ext cx="11234376" cy="26405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de-DE" noProof="0" dirty="0"/>
              <a:t>Level 1</a:t>
            </a:r>
          </a:p>
          <a:p>
            <a:pPr lvl="1"/>
            <a:r>
              <a:rPr lang="de-DE" noProof="0" dirty="0"/>
              <a:t>Level 2</a:t>
            </a:r>
          </a:p>
          <a:p>
            <a:pPr lvl="2"/>
            <a:r>
              <a:rPr lang="de-DE" noProof="0" dirty="0"/>
              <a:t>Level 3</a:t>
            </a:r>
          </a:p>
          <a:p>
            <a:pPr lvl="3"/>
            <a:r>
              <a:rPr lang="de-DE" noProof="0" dirty="0"/>
              <a:t>Level 4</a:t>
            </a:r>
          </a:p>
          <a:p>
            <a:pPr lvl="4"/>
            <a:r>
              <a:rPr lang="de-DE" noProof="0" dirty="0"/>
              <a:t>Level 5</a:t>
            </a:r>
          </a:p>
          <a:p>
            <a:pPr lvl="5"/>
            <a:r>
              <a:rPr lang="de-DE" noProof="0" dirty="0"/>
              <a:t>Level 6</a:t>
            </a:r>
          </a:p>
          <a:p>
            <a:pPr lvl="6"/>
            <a:r>
              <a:rPr lang="de-DE" noProof="0" dirty="0"/>
              <a:t>Level 7</a:t>
            </a:r>
          </a:p>
          <a:p>
            <a:pPr lvl="7"/>
            <a:r>
              <a:rPr lang="de-DE" noProof="0" dirty="0"/>
              <a:t>Level 8</a:t>
            </a:r>
          </a:p>
          <a:p>
            <a:pPr lvl="8"/>
            <a:r>
              <a:rPr lang="de-DE" noProof="0" dirty="0"/>
              <a:t>Level 9</a:t>
            </a:r>
          </a:p>
        </p:txBody>
      </p:sp>
      <p:sp>
        <p:nvSpPr>
          <p:cNvPr id="4" name="Datumsplatzhalter">
            <a:extLst>
              <a:ext uri="{FF2B5EF4-FFF2-40B4-BE49-F238E27FC236}">
                <a16:creationId xmlns:a16="http://schemas.microsoft.com/office/drawing/2014/main" id="{F9CDF1F4-2065-4A60-8377-ED9014CA8CBB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09947" y="6455836"/>
            <a:ext cx="864000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1CB5F8BD-F61A-4905-819A-501002AE1553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5" name="Copyright Fraunhofer">
            <a:extLst>
              <a:ext uri="{FF2B5EF4-FFF2-40B4-BE49-F238E27FC236}">
                <a16:creationId xmlns:a16="http://schemas.microsoft.com/office/drawing/2014/main" id="{5FF3544A-E0F0-4101-A728-3DFB567F7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297897" y="6455836"/>
            <a:ext cx="2952000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noProof="0"/>
              <a:t>© Fraunhofer ISI</a:t>
            </a:r>
            <a:endParaRPr lang="de-DE" noProof="0" dirty="0"/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ED49F1F8-4B89-4B18-B579-CD843138501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479425" y="1245411"/>
            <a:ext cx="360000" cy="0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6070D71-EE9E-4293-96A3-C2A0A07F7A62}"/>
              </a:ext>
            </a:extLst>
          </p:cNvPr>
          <p:cNvCxnSpPr/>
          <p:nvPr userDrawn="1"/>
        </p:nvCxnSpPr>
        <p:spPr bwMode="gray">
          <a:xfrm>
            <a:off x="0" y="6146006"/>
            <a:ext cx="12192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Informationsklassifizierung">
            <a:extLst>
              <a:ext uri="{FF2B5EF4-FFF2-40B4-BE49-F238E27FC236}">
                <a16:creationId xmlns:a16="http://schemas.microsoft.com/office/drawing/2014/main" id="{6C489D0F-950D-4913-86C7-7EB1061786F3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373847" y="6455836"/>
            <a:ext cx="1444306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800" b="1" dirty="0">
                <a:latin typeface="+mj-lt"/>
              </a:rPr>
              <a:t>Public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EED91C-7E81-4D59-8D3D-748F37283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843" y="6455835"/>
            <a:ext cx="408932" cy="1231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3D81EE41-304C-41C3-8185-350F2275D75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1E4CF01-6D6F-4B29-B924-0F3D1CED79B9}"/>
              </a:ext>
            </a:extLst>
          </p:cNvPr>
          <p:cNvSpPr txBox="1"/>
          <p:nvPr userDrawn="1"/>
        </p:nvSpPr>
        <p:spPr>
          <a:xfrm>
            <a:off x="479425" y="6455836"/>
            <a:ext cx="23241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de-DE" sz="800"/>
              <a:t>Seite</a:t>
            </a:r>
            <a:endParaRPr lang="de-DE" sz="800" dirty="0"/>
          </a:p>
        </p:txBody>
      </p:sp>
      <p:pic>
        <p:nvPicPr>
          <p:cNvPr id="13" name="isi_rgb">
            <a:extLst>
              <a:ext uri="{FF2B5EF4-FFF2-40B4-BE49-F238E27FC236}">
                <a16:creationId xmlns:a16="http://schemas.microsoft.com/office/drawing/2014/main" id="{1C489BD1-033E-40FA-9E17-CC66E278A84B}"/>
              </a:ext>
            </a:extLst>
          </p:cNvPr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10309226" y="6334126"/>
            <a:ext cx="1404000" cy="37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3" r:id="rId13"/>
    <p:sldLayoutId id="2147483668" r:id="rId14"/>
    <p:sldLayoutId id="2147483665" r:id="rId15"/>
    <p:sldLayoutId id="2147483671" r:id="rId16"/>
    <p:sldLayoutId id="2147483664" r:id="rId17"/>
    <p:sldLayoutId id="2147483667" r:id="rId18"/>
    <p:sldLayoutId id="2147483659" r:id="rId19"/>
    <p:sldLayoutId id="2147483678" r:id="rId20"/>
    <p:sldLayoutId id="2147483679" r:id="rId21"/>
    <p:sldLayoutId id="2147483680" r:id="rId22"/>
    <p:sldLayoutId id="2147483670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hf hdr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400" b="0" kern="1200">
          <a:solidFill>
            <a:schemeClr val="accent2"/>
          </a:solidFill>
          <a:latin typeface="Frutiger LT Com 65 Bold" panose="020B08030305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600" b="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18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6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648000" indent="-216000" algn="l" defTabSz="914400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2" userDrawn="1">
          <p15:clr>
            <a:srgbClr val="F26B43"/>
          </p15:clr>
        </p15:guide>
        <p15:guide id="2" pos="7378" userDrawn="1">
          <p15:clr>
            <a:srgbClr val="F26B43"/>
          </p15:clr>
        </p15:guide>
        <p15:guide id="3" orient="horz" pos="300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5" orient="horz" pos="3770" userDrawn="1">
          <p15:clr>
            <a:srgbClr val="F26B43"/>
          </p15:clr>
        </p15:guide>
        <p15:guide id="8" orient="horz" pos="1071" userDrawn="1">
          <p15:clr>
            <a:srgbClr val="F26B43"/>
          </p15:clr>
        </p15:guide>
        <p15:guide id="9" orient="horz" pos="38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asures.odyssee-mure.eu/" TargetMode="External"/><Relationship Id="rId2" Type="http://schemas.openxmlformats.org/officeDocument/2006/relationships/hyperlink" Target="https://www.indicators.odyssee-mure.eu/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2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3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CDC082-012F-4E61-858B-C0FB30EFD6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gray">
          <a:xfrm>
            <a:off x="0" y="3032939"/>
            <a:ext cx="11712575" cy="2951936"/>
          </a:xfrm>
        </p:spPr>
        <p:txBody>
          <a:bodyPr/>
          <a:lstStyle/>
          <a:p>
            <a:pPr lvl="0"/>
            <a:r>
              <a:rPr lang="en-US" noProof="0" dirty="0"/>
              <a:t>Webinar series: Integrated national energy and climate progress reports </a:t>
            </a:r>
          </a:p>
          <a:p>
            <a:pPr lvl="0"/>
            <a:r>
              <a:rPr lang="en-US" noProof="0" dirty="0"/>
              <a:t>Synergies between ODYSSEE-MURE and NECPRs</a:t>
            </a:r>
            <a:br>
              <a:rPr lang="de-DE" noProof="0" dirty="0"/>
            </a:br>
            <a:r>
              <a:rPr lang="de-DE" noProof="0" dirty="0"/>
              <a:t>—</a:t>
            </a:r>
          </a:p>
          <a:p>
            <a:pPr lvl="2"/>
            <a:r>
              <a:rPr lang="de-DE" noProof="0" dirty="0"/>
              <a:t>Wolfgang EICHHAMMER, Fraunhofer ISI / IEECP / Utrecht University – 03.11.2025</a:t>
            </a:r>
          </a:p>
        </p:txBody>
      </p:sp>
      <p:pic>
        <p:nvPicPr>
          <p:cNvPr id="4" name="isi_rgb_modul_send_de">
            <a:extLst>
              <a:ext uri="{FF2B5EF4-FFF2-40B4-BE49-F238E27FC236}">
                <a16:creationId xmlns:a16="http://schemas.microsoft.com/office/drawing/2014/main" id="{9E52BB4F-9154-4677-A766-12E9B073A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575" y="476250"/>
            <a:ext cx="2520000" cy="147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0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7C45F-932E-9680-64CD-217501BE7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BBD2E-C6AA-C8F5-53FD-BD0886637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0BBF1B-1F18-CD80-90D1-2FEC68F003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Quick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022D96-BD70-0BC5-0D11-B92F12D4185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2418F6-9272-5CDB-99F2-577E55853FB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dirty="0"/>
              <a:t>© Fraunhofer ISI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AD284C-A8F2-32B4-CAF7-38FDFCDFE12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1807619-6F08-171D-9167-51822813B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668" y="519952"/>
            <a:ext cx="7333387" cy="539675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2CAF849-6ABC-5F69-97A8-6E8352BCA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71" y="1703295"/>
            <a:ext cx="2441103" cy="495748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430B62D-762D-DF4C-E088-84AFE9B09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0424" y="5982429"/>
            <a:ext cx="2997354" cy="71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66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FF945-9535-0AA9-8761-6D9C6307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BCDE87-AEE1-4898-7B50-6F2897466A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745BBBF-7275-9DAC-E442-8F0F74E590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5" y="1327269"/>
            <a:ext cx="11407775" cy="4739439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cap="all" dirty="0"/>
              <a:t>Project objectives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​The 2025-2027 period of the project, ODYSSEE-MURE is focused on supporting the national implementation and monitoring of key provisions of the Energy Efficiency Directive recast (EED, (EU)2023/1791).</a:t>
            </a:r>
          </a:p>
          <a:p>
            <a:pPr>
              <a:spcAft>
                <a:spcPts val="600"/>
              </a:spcAft>
            </a:pPr>
            <a:r>
              <a:rPr lang="en-US" b="1" cap="all" dirty="0" err="1"/>
              <a:t>Odyssee</a:t>
            </a:r>
            <a:r>
              <a:rPr lang="en-US" b="1" cap="all" dirty="0"/>
              <a:t> and Mure databases: ODYSSEE-MURE - Monitoring the EED-Recast, supported by the LIFE </a:t>
            </a:r>
            <a:r>
              <a:rPr lang="en-US" b="1" cap="all" dirty="0" err="1"/>
              <a:t>programme</a:t>
            </a:r>
            <a:r>
              <a:rPr lang="en-US" b="1" cap="all" dirty="0"/>
              <a:t> of the European Commission, relies on 2 complementary databases: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hlinkClick r:id="rId2" tooltip="Access Odyssee data tool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ODYSSEE</a:t>
            </a:r>
            <a:r>
              <a:rPr lang="en-US" dirty="0">
                <a:solidFill>
                  <a:schemeClr val="tx1"/>
                </a:solidFill>
              </a:rPr>
              <a:t> contains </a:t>
            </a:r>
            <a:r>
              <a:rPr lang="en-US" dirty="0">
                <a:solidFill>
                  <a:srgbClr val="FF0000"/>
                </a:solidFill>
              </a:rPr>
              <a:t>detailed energy efficiency and CO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 indicators</a:t>
            </a:r>
            <a:r>
              <a:rPr lang="en-US" dirty="0">
                <a:solidFill>
                  <a:schemeClr val="tx1"/>
                </a:solidFill>
              </a:rPr>
              <a:t> with data on energy consumption, their drivers (e.g. activity indicators) and related CO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 emissions.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hlinkClick r:id="rId3" tooltip="Access Mure data tool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MURE</a:t>
            </a:r>
            <a:r>
              <a:rPr lang="en-US" dirty="0">
                <a:solidFill>
                  <a:schemeClr val="tx1"/>
                </a:solidFill>
              </a:rPr>
              <a:t> provides </a:t>
            </a:r>
            <a:r>
              <a:rPr lang="en-US" dirty="0">
                <a:solidFill>
                  <a:srgbClr val="FF0000"/>
                </a:solidFill>
              </a:rPr>
              <a:t>quantitative, semi-quantitative and qualitative information </a:t>
            </a:r>
            <a:r>
              <a:rPr lang="en-US" dirty="0">
                <a:solidFill>
                  <a:schemeClr val="tx1"/>
                </a:solidFill>
              </a:rPr>
              <a:t>on energy efficiency policies implemented at EU or national level.</a:t>
            </a:r>
          </a:p>
          <a:p>
            <a:pPr>
              <a:spcAft>
                <a:spcPts val="600"/>
              </a:spcAft>
            </a:pPr>
            <a:r>
              <a:rPr lang="en-US" dirty="0"/>
              <a:t>​</a:t>
            </a:r>
            <a:r>
              <a:rPr lang="en-US" b="1" cap="all" dirty="0"/>
              <a:t>Tools and Analyses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Decomposition Tool / Policy Assessment Tool (policy gaps) / Energy Efficiency Scoreboard / Energy Savings Tool / Link to Multiple Benefits Tool </a:t>
            </a:r>
            <a:r>
              <a:rPr lang="en-US" dirty="0" err="1">
                <a:solidFill>
                  <a:schemeClr val="tx1"/>
                </a:solidFill>
              </a:rPr>
              <a:t>MICATool</a:t>
            </a:r>
            <a:r>
              <a:rPr lang="en-US" dirty="0">
                <a:solidFill>
                  <a:schemeClr val="tx1"/>
                </a:solidFill>
              </a:rPr>
              <a:t> …</a:t>
            </a:r>
          </a:p>
          <a:p>
            <a:pPr>
              <a:spcAft>
                <a:spcPts val="600"/>
              </a:spcAft>
            </a:pPr>
            <a:r>
              <a:rPr lang="en-US" dirty="0"/>
              <a:t>Training</a:t>
            </a:r>
            <a:endParaRPr lang="en-US" b="1" cap="all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E.g. </a:t>
            </a:r>
            <a:r>
              <a:rPr lang="en-US">
                <a:solidFill>
                  <a:schemeClr val="tx1"/>
                </a:solidFill>
              </a:rPr>
              <a:t>Quantitative </a:t>
            </a:r>
            <a:r>
              <a:rPr lang="en-US" dirty="0">
                <a:solidFill>
                  <a:schemeClr val="tx1"/>
                </a:solidFill>
              </a:rPr>
              <a:t>and semi-quantitative assessment of policy impacts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Exploitation and analysis with energy efficiency indicators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C68389-BFF2-03EB-A732-E0AE510CCA2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C56589-AA8E-D9E7-44E7-CE64B140C7B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dirty="0"/>
              <a:t>© Fraunhofer ISI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2B5942-B06A-8C4E-8978-AC7B952DF06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88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82578-DF30-6F27-DC25-B888F3E60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F97A52-5DBF-BFE8-EE3C-9CE7F2ACE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ABAEC0-0912-BE85-AA09-96D3BCDC8E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/>
              <a:t>MURE </a:t>
            </a:r>
            <a:r>
              <a:rPr lang="de-DE" dirty="0"/>
              <a:t>D</a:t>
            </a:r>
            <a:r>
              <a:rPr lang="de-DE"/>
              <a:t>atabase </a:t>
            </a:r>
            <a:r>
              <a:rPr lang="de-DE" dirty="0"/>
              <a:t>on Energy Efficiency </a:t>
            </a:r>
            <a:r>
              <a:rPr lang="de-DE" dirty="0" err="1"/>
              <a:t>Measures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D294EEE-625A-004C-0442-15B2D7C16C4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CFF6A9-BC20-AF03-94F0-DAA5019DC9D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dirty="0"/>
              <a:t>© Fraunhofer ISI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D682B0-81AC-470C-780F-9F3AC7D169F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38E8F4D-5311-C410-D7E0-A96503901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823" y="1422058"/>
            <a:ext cx="10722473" cy="460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892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EF2CE-C706-E44B-D990-9E6F8AC3F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9FD6A-697B-B2B2-C73D-03C6E9B1D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79047"/>
            <a:ext cx="11233150" cy="382733"/>
          </a:xfrm>
        </p:spPr>
        <p:txBody>
          <a:bodyPr/>
          <a:lstStyle/>
          <a:p>
            <a:r>
              <a:rPr lang="de-DE" dirty="0"/>
              <a:t>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D56791-7BAD-532A-A0AE-C04C3010FE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425" y="688673"/>
            <a:ext cx="11233150" cy="318933"/>
          </a:xfrm>
        </p:spPr>
        <p:txBody>
          <a:bodyPr/>
          <a:lstStyle/>
          <a:p>
            <a:r>
              <a:rPr lang="de-DE" dirty="0" err="1"/>
              <a:t>Measures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MURE </a:t>
            </a:r>
            <a:r>
              <a:rPr lang="de-DE" dirty="0" err="1"/>
              <a:t>database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AA51B9-1025-5F49-CFE9-D42A8A8864B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52140B-F7AC-4E62-C7C5-D50D84D246B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dirty="0"/>
              <a:t>© Fraunhofer ISI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61EE1-03CC-2408-B593-5B9E0AEE1ED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110B306-DD62-583C-1D15-61EFAE232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831" y="1161054"/>
            <a:ext cx="8912875" cy="492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415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094B4-381A-B2B3-E931-CBD14A82F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DD3C5-A5B9-126F-586B-61881759D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252153"/>
            <a:ext cx="11233150" cy="382733"/>
          </a:xfrm>
        </p:spPr>
        <p:txBody>
          <a:bodyPr/>
          <a:lstStyle/>
          <a:p>
            <a:r>
              <a:rPr lang="de-DE" dirty="0"/>
              <a:t>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335B3D-191E-F874-DE0C-FBC30A4C1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6320" y="661780"/>
            <a:ext cx="11233150" cy="318933"/>
          </a:xfrm>
        </p:spPr>
        <p:txBody>
          <a:bodyPr/>
          <a:lstStyle/>
          <a:p>
            <a:r>
              <a:rPr lang="de-DE" dirty="0" err="1"/>
              <a:t>Savings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MURE </a:t>
            </a:r>
            <a:r>
              <a:rPr lang="de-DE" dirty="0" err="1"/>
              <a:t>database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0A8185-9549-E1C0-338C-8DB277EF861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AF35FA-38CA-44EF-8E47-8E0282D5182B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FC34C8-742A-7FAE-AD77-1C1550B9AA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 dirty="0"/>
              <a:t>© Fraunhofer ISI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78B0AC-6989-BEC1-A33B-C0173C2C723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7F9C1FC-96C8-D2E8-6BD2-BAF2C911B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525" y="1360906"/>
            <a:ext cx="7670994" cy="45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93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C47FCF3-8072-A435-329E-644E8455AC3E}"/>
              </a:ext>
            </a:extLst>
          </p:cNvPr>
          <p:cNvSpPr>
            <a:spLocks/>
          </p:cNvSpPr>
          <p:nvPr/>
        </p:nvSpPr>
        <p:spPr bwMode="gray">
          <a:xfrm>
            <a:off x="3768388" y="3783416"/>
            <a:ext cx="7971080" cy="1206181"/>
          </a:xfrm>
          <a:prstGeom prst="rect">
            <a:avLst/>
          </a:prstGeom>
          <a:solidFill>
            <a:srgbClr val="E5EEF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540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Policy Assessment Tool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err="1"/>
              <a:t>Decomposition</a:t>
            </a:r>
            <a:r>
              <a:rPr lang="de-DE" sz="1400" b="1" dirty="0"/>
              <a:t> Tool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Energy Efficiency Scoreboard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Energy </a:t>
            </a:r>
            <a:r>
              <a:rPr lang="de-DE" sz="1400" b="1" dirty="0" err="1"/>
              <a:t>Savings</a:t>
            </a:r>
            <a:r>
              <a:rPr lang="de-DE" sz="1400" b="1" dirty="0"/>
              <a:t> Tool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Multiple Benefits Analysis</a:t>
            </a:r>
          </a:p>
        </p:txBody>
      </p:sp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F6344B7-B04A-4214-BF2C-E5457B1441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10102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C240843-948F-43BA-BB78-2CFF2F3170F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79425" y="395288"/>
            <a:ext cx="11233150" cy="382733"/>
          </a:xfrm>
        </p:spPr>
        <p:txBody>
          <a:bodyPr vert="horz"/>
          <a:lstStyle/>
          <a:p>
            <a:r>
              <a:rPr lang="de-DE" dirty="0"/>
              <a:t>Support </a:t>
            </a:r>
            <a:r>
              <a:rPr lang="de-DE" dirty="0" err="1"/>
              <a:t>for</a:t>
            </a:r>
            <a:r>
              <a:rPr lang="de-DE" dirty="0"/>
              <a:t> Progress Reports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AA61EA24-9B46-46D0-97E2-F3176AC019DF}"/>
              </a:ext>
            </a:extLst>
          </p:cNvPr>
          <p:cNvSpPr txBox="1">
            <a:spLocks/>
          </p:cNvSpPr>
          <p:nvPr/>
        </p:nvSpPr>
        <p:spPr bwMode="gray">
          <a:xfrm>
            <a:off x="2" y="1498754"/>
            <a:ext cx="1748115" cy="4543458"/>
          </a:xfrm>
          <a:prstGeom prst="rect">
            <a:avLst/>
          </a:prstGeom>
          <a:gradFill flip="none" rotWithShape="1">
            <a:gsLst>
              <a:gs pos="34000">
                <a:srgbClr val="00779A"/>
              </a:gs>
              <a:gs pos="0">
                <a:srgbClr val="014A6B"/>
              </a:gs>
              <a:gs pos="74000">
                <a:schemeClr val="accent5">
                  <a:lumMod val="90000"/>
                  <a:lumOff val="10000"/>
                </a:schemeClr>
              </a:gs>
              <a:gs pos="100000">
                <a:srgbClr val="09B2AC"/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288000" rIns="288000" bIns="288000" numCol="1" spcCol="360000" anchor="ctr">
            <a:noAutofit/>
          </a:bodyPr>
          <a:lstStyle>
            <a:lvl1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80" b="0" kern="1200">
                <a:solidFill>
                  <a:schemeClr val="bg1"/>
                </a:solidFill>
                <a:latin typeface="Frutiger LT Com 75 Black" panose="020B0A03040504030204" pitchFamily="34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ts val="196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18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ts val="1960"/>
              </a:lnSpc>
              <a:spcBef>
                <a:spcPts val="0"/>
              </a:spcBef>
              <a:buClr>
                <a:schemeClr val="bg1"/>
              </a:buClr>
              <a:buFont typeface="+mj-lt"/>
              <a:buAutoNum type="arabicPeriod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de-DE" dirty="0"/>
              <a:t>Support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ODYSSEE-MURE </a:t>
            </a:r>
            <a:r>
              <a:rPr lang="de-DE" dirty="0" err="1"/>
              <a:t>project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F02AE69-12F0-4AF7-A789-99ACC1F59EDA}"/>
              </a:ext>
            </a:extLst>
          </p:cNvPr>
          <p:cNvSpPr>
            <a:spLocks/>
          </p:cNvSpPr>
          <p:nvPr/>
        </p:nvSpPr>
        <p:spPr bwMode="gray">
          <a:xfrm>
            <a:off x="3741495" y="1498754"/>
            <a:ext cx="7971080" cy="1009180"/>
          </a:xfrm>
          <a:prstGeom prst="rect">
            <a:avLst/>
          </a:prstGeom>
          <a:solidFill>
            <a:srgbClr val="E5EEF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0" tIns="72000" rIns="72000" bIns="72000" rtlCol="0" anchor="ctr"/>
          <a:lstStyle/>
          <a:p>
            <a:pPr>
              <a:lnSpc>
                <a:spcPct val="110000"/>
              </a:lnSpc>
            </a:pPr>
            <a:r>
              <a:rPr lang="en-US" sz="1400" b="1" dirty="0"/>
              <a:t>Measure impact quantifications</a:t>
            </a:r>
          </a:p>
          <a:p>
            <a:pPr>
              <a:lnSpc>
                <a:spcPct val="110000"/>
              </a:lnSpc>
            </a:pPr>
            <a:r>
              <a:rPr lang="en-US" sz="1400" b="1" dirty="0"/>
              <a:t>Support in quantifying measures (e.g. </a:t>
            </a:r>
            <a:r>
              <a:rPr lang="en-US" sz="1400" b="1" dirty="0" err="1"/>
              <a:t>EnC</a:t>
            </a:r>
            <a:r>
              <a:rPr lang="en-US" sz="1400" b="1" dirty="0"/>
              <a:t>)</a:t>
            </a:r>
          </a:p>
          <a:p>
            <a:pPr>
              <a:lnSpc>
                <a:spcPct val="110000"/>
              </a:lnSpc>
            </a:pPr>
            <a:r>
              <a:rPr lang="en-US" sz="1400" b="1" dirty="0"/>
              <a:t>Learning from other countries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E616D0F-8737-4E03-8542-E6A68FD7CB00}"/>
              </a:ext>
            </a:extLst>
          </p:cNvPr>
          <p:cNvSpPr>
            <a:spLocks/>
          </p:cNvSpPr>
          <p:nvPr/>
        </p:nvSpPr>
        <p:spPr bwMode="gray">
          <a:xfrm>
            <a:off x="3741495" y="2635934"/>
            <a:ext cx="7971080" cy="1009180"/>
          </a:xfrm>
          <a:prstGeom prst="rect">
            <a:avLst/>
          </a:prstGeom>
          <a:solidFill>
            <a:srgbClr val="E5EEF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540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Statistical </a:t>
            </a:r>
            <a:r>
              <a:rPr lang="de-DE" sz="1400" b="1" dirty="0" err="1"/>
              <a:t>analysis</a:t>
            </a:r>
            <a:r>
              <a:rPr lang="de-DE" sz="1400" b="1" dirty="0"/>
              <a:t> of </a:t>
            </a:r>
            <a:r>
              <a:rPr lang="de-DE" sz="1400" b="1" dirty="0" err="1"/>
              <a:t>progress</a:t>
            </a:r>
            <a:r>
              <a:rPr lang="de-DE" sz="1400" b="1" dirty="0"/>
              <a:t> in </a:t>
            </a:r>
            <a:r>
              <a:rPr lang="de-DE" sz="1400" b="1" dirty="0" err="1"/>
              <a:t>energy</a:t>
            </a:r>
            <a:r>
              <a:rPr lang="de-DE" sz="1400" b="1" dirty="0"/>
              <a:t> </a:t>
            </a:r>
            <a:r>
              <a:rPr lang="de-DE" sz="1400" b="1" dirty="0" err="1"/>
              <a:t>efficiency</a:t>
            </a:r>
            <a:endParaRPr lang="de-DE" sz="1400" b="1" dirty="0"/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Impact of different </a:t>
            </a:r>
            <a:r>
              <a:rPr lang="de-DE" sz="1400" b="1" dirty="0" err="1"/>
              <a:t>factors</a:t>
            </a:r>
            <a:r>
              <a:rPr lang="de-DE" sz="1400" b="1" dirty="0"/>
              <a:t> (</a:t>
            </a:r>
            <a:r>
              <a:rPr lang="de-DE" sz="1400" b="1" dirty="0" err="1"/>
              <a:t>beyond</a:t>
            </a:r>
            <a:r>
              <a:rPr lang="de-DE" sz="1400" b="1" dirty="0"/>
              <a:t> </a:t>
            </a:r>
            <a:r>
              <a:rPr lang="de-DE" sz="1400" b="1" dirty="0" err="1"/>
              <a:t>policy</a:t>
            </a:r>
            <a:r>
              <a:rPr lang="de-DE" sz="1400" b="1" dirty="0"/>
              <a:t>) on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evolution</a:t>
            </a:r>
            <a:r>
              <a:rPr lang="de-DE" sz="1400" b="1" dirty="0"/>
              <a:t> of </a:t>
            </a:r>
            <a:r>
              <a:rPr lang="de-DE" sz="1400" b="1" dirty="0" err="1"/>
              <a:t>energy</a:t>
            </a:r>
            <a:r>
              <a:rPr lang="de-DE" sz="1400" b="1" dirty="0"/>
              <a:t> </a:t>
            </a:r>
            <a:r>
              <a:rPr lang="de-DE" sz="1400" b="1" dirty="0" err="1"/>
              <a:t>demand</a:t>
            </a:r>
            <a:endParaRPr lang="de-DE" sz="1400" b="1" dirty="0"/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err="1"/>
              <a:t>Calculation</a:t>
            </a:r>
            <a:r>
              <a:rPr lang="de-DE" sz="1400" b="1" dirty="0"/>
              <a:t> of top-down </a:t>
            </a:r>
            <a:r>
              <a:rPr lang="de-DE" sz="1400" b="1" dirty="0" err="1"/>
              <a:t>savings</a:t>
            </a:r>
            <a:endParaRPr lang="de-DE" sz="1400" b="1" dirty="0"/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err="1"/>
              <a:t>Full</a:t>
            </a:r>
            <a:r>
              <a:rPr lang="de-DE" sz="1400" b="1" dirty="0"/>
              <a:t> </a:t>
            </a:r>
            <a:r>
              <a:rPr lang="de-DE" sz="1400" b="1" dirty="0" err="1"/>
              <a:t>sectoral</a:t>
            </a:r>
            <a:r>
              <a:rPr lang="de-DE" sz="1400" b="1" dirty="0"/>
              <a:t> </a:t>
            </a:r>
            <a:r>
              <a:rPr lang="de-DE" sz="1400" b="1" dirty="0" err="1"/>
              <a:t>coverage</a:t>
            </a:r>
            <a:r>
              <a:rPr lang="de-DE" sz="1400" b="1" dirty="0"/>
              <a:t> </a:t>
            </a:r>
          </a:p>
        </p:txBody>
      </p:sp>
      <p:sp>
        <p:nvSpPr>
          <p:cNvPr id="20" name="Gleichschenkliges Dreieck 19">
            <a:extLst>
              <a:ext uri="{FF2B5EF4-FFF2-40B4-BE49-F238E27FC236}">
                <a16:creationId xmlns:a16="http://schemas.microsoft.com/office/drawing/2014/main" id="{22401DC5-C6D9-4924-8B1A-ECE966164C49}"/>
              </a:ext>
            </a:extLst>
          </p:cNvPr>
          <p:cNvSpPr>
            <a:spLocks/>
          </p:cNvSpPr>
          <p:nvPr/>
        </p:nvSpPr>
        <p:spPr bwMode="gray">
          <a:xfrm rot="5400000">
            <a:off x="2422897" y="889027"/>
            <a:ext cx="900000" cy="2249560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j-lt"/>
              </a:rPr>
              <a:t>MURE</a:t>
            </a:r>
          </a:p>
        </p:txBody>
      </p:sp>
      <p:sp>
        <p:nvSpPr>
          <p:cNvPr id="21" name="Gleichschenkliges Dreieck 20">
            <a:extLst>
              <a:ext uri="{FF2B5EF4-FFF2-40B4-BE49-F238E27FC236}">
                <a16:creationId xmlns:a16="http://schemas.microsoft.com/office/drawing/2014/main" id="{54103742-23AA-4FEF-BCC9-A460D57DF6A3}"/>
              </a:ext>
            </a:extLst>
          </p:cNvPr>
          <p:cNvSpPr>
            <a:spLocks/>
          </p:cNvSpPr>
          <p:nvPr/>
        </p:nvSpPr>
        <p:spPr bwMode="gray">
          <a:xfrm rot="5400000">
            <a:off x="2467721" y="1961152"/>
            <a:ext cx="900000" cy="2339207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j-lt"/>
              </a:rPr>
              <a:t>ODYSSEE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0BC625B-D71F-4D93-A26A-FD330A10FB3F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1309947" y="6455836"/>
            <a:ext cx="864000" cy="123111"/>
          </a:xfrm>
        </p:spPr>
        <p:txBody>
          <a:bodyPr/>
          <a:lstStyle/>
          <a:p>
            <a:fld id="{E42458CE-7769-4D82-8C09-9ACB35FFB34E}" type="datetime1">
              <a:rPr lang="de-DE" noProof="0" smtClean="0"/>
              <a:t>03.11.2025</a:t>
            </a:fld>
            <a:endParaRPr lang="de-DE" noProof="0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C2E37E3-560A-4240-B80D-91B44ECD2AF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297897" y="6455836"/>
            <a:ext cx="2952000" cy="123111"/>
          </a:xfrm>
        </p:spPr>
        <p:txBody>
          <a:bodyPr/>
          <a:lstStyle/>
          <a:p>
            <a:r>
              <a:rPr lang="de-DE" noProof="0"/>
              <a:t>© Fraunhofer ISI</a:t>
            </a:r>
            <a:endParaRPr lang="de-DE" noProof="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E4E2C5B-37DA-43AE-8D7A-58EA849B3A3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3D81EE41-304C-41C3-8185-350F2275D756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AFBB56E4-9567-ED47-B370-6C2BED58D071}"/>
              </a:ext>
            </a:extLst>
          </p:cNvPr>
          <p:cNvSpPr>
            <a:spLocks/>
          </p:cNvSpPr>
          <p:nvPr/>
        </p:nvSpPr>
        <p:spPr bwMode="gray">
          <a:xfrm rot="5400000">
            <a:off x="2467721" y="3175265"/>
            <a:ext cx="900000" cy="2339207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j-lt"/>
              </a:rPr>
              <a:t>Tools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4FD15D-90BF-EBDC-3CD4-A04BA9B87271}"/>
              </a:ext>
            </a:extLst>
          </p:cNvPr>
          <p:cNvSpPr>
            <a:spLocks/>
          </p:cNvSpPr>
          <p:nvPr/>
        </p:nvSpPr>
        <p:spPr bwMode="gray">
          <a:xfrm>
            <a:off x="3777353" y="5092265"/>
            <a:ext cx="7971080" cy="885944"/>
          </a:xfrm>
          <a:prstGeom prst="rect">
            <a:avLst/>
          </a:prstGeom>
          <a:solidFill>
            <a:srgbClr val="E5EEF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540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/>
              <a:t>Trainings on Policy Evaluation &amp; Analysis Tools</a:t>
            </a:r>
          </a:p>
          <a:p>
            <a:pPr lvl="0">
              <a:lnSpc>
                <a:spcPct val="110000"/>
              </a:lnSpc>
              <a:defRPr/>
            </a:pPr>
            <a:r>
              <a:rPr lang="de-DE" sz="1400" b="1" dirty="0"/>
              <a:t>Trainings on </a:t>
            </a:r>
            <a:r>
              <a:rPr lang="de-DE" sz="1400" b="1" dirty="0" err="1"/>
              <a:t>Indicators</a:t>
            </a:r>
            <a:r>
              <a:rPr lang="de-DE" sz="1400" b="1" dirty="0"/>
              <a:t> &amp; Analysis Tools</a:t>
            </a:r>
            <a:endParaRPr lang="en-US" sz="1400" dirty="0"/>
          </a:p>
          <a:p>
            <a:pPr lvl="0">
              <a:lnSpc>
                <a:spcPct val="110000"/>
              </a:lnSpc>
              <a:defRPr/>
            </a:pPr>
            <a:r>
              <a:rPr lang="en-US" sz="1400" b="1" dirty="0"/>
              <a:t>Experience exchange through (Physical) Seminars &amp;  Webinars</a:t>
            </a:r>
            <a:endParaRPr lang="de-DE" sz="1400" b="1" dirty="0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1D098CDE-DD1D-8577-B0CC-A626EB3926DC}"/>
              </a:ext>
            </a:extLst>
          </p:cNvPr>
          <p:cNvSpPr>
            <a:spLocks/>
          </p:cNvSpPr>
          <p:nvPr/>
        </p:nvSpPr>
        <p:spPr bwMode="gray">
          <a:xfrm rot="5400000">
            <a:off x="2458756" y="4340681"/>
            <a:ext cx="900000" cy="2339207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j-lt"/>
              </a:rPr>
              <a:t>Trainings</a:t>
            </a:r>
          </a:p>
        </p:txBody>
      </p:sp>
    </p:spTree>
    <p:extLst>
      <p:ext uri="{BB962C8B-B14F-4D97-AF65-F5344CB8AC3E}">
        <p14:creationId xmlns:p14="http://schemas.microsoft.com/office/powerpoint/2010/main" val="359274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20" grpId="0" animBg="1"/>
      <p:bldP spid="21" grpId="0" animBg="1"/>
      <p:bldP spid="4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386BF06-4FE5-4ECB-9E48-683B65D8E9F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4836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D386BF06-4FE5-4ECB-9E48-683B65D8E9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37DBD4C-23EA-4997-B274-B0674ADF01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gray">
          <a:xfrm>
            <a:off x="403225" y="3281363"/>
            <a:ext cx="5916612" cy="3213572"/>
          </a:xfrm>
        </p:spPr>
        <p:txBody>
          <a:bodyPr/>
          <a:lstStyle/>
          <a:p>
            <a:r>
              <a:rPr lang="de-DE" dirty="0"/>
              <a:t>Contact</a:t>
            </a:r>
          </a:p>
          <a:p>
            <a:pPr lvl="1"/>
            <a:r>
              <a:rPr lang="de-DE" dirty="0"/>
              <a:t>—</a:t>
            </a:r>
          </a:p>
          <a:p>
            <a:pPr lvl="2"/>
            <a:r>
              <a:rPr lang="de-DE" dirty="0"/>
              <a:t>Wolfgang Eichhammer</a:t>
            </a:r>
          </a:p>
          <a:p>
            <a:pPr lvl="2"/>
            <a:r>
              <a:rPr lang="de-DE" dirty="0"/>
              <a:t>Fraunhofer ISI / IEECP / Utrecht University</a:t>
            </a:r>
          </a:p>
          <a:p>
            <a:pPr lvl="2"/>
            <a:r>
              <a:rPr lang="de-DE" dirty="0"/>
              <a:t>Wolfgang.eichhammer@isi.fraunhofer.de</a:t>
            </a:r>
          </a:p>
          <a:p>
            <a:pPr lvl="2"/>
            <a:endParaRPr lang="de-DE" dirty="0"/>
          </a:p>
          <a:p>
            <a:pPr lvl="3"/>
            <a:r>
              <a:rPr lang="de-DE" dirty="0"/>
              <a:t>Fraunhofer-Institut für System- und Innovationsforschung ISI</a:t>
            </a:r>
          </a:p>
          <a:p>
            <a:pPr lvl="3"/>
            <a:r>
              <a:rPr lang="pt-BR" dirty="0"/>
              <a:t>Breslauer Straße 48</a:t>
            </a:r>
          </a:p>
          <a:p>
            <a:pPr lvl="3"/>
            <a:r>
              <a:rPr lang="pt-BR" dirty="0"/>
              <a:t>76139 Karlsruhe</a:t>
            </a:r>
          </a:p>
          <a:p>
            <a:pPr lvl="3"/>
            <a:r>
              <a:rPr lang="pt-BR" dirty="0"/>
              <a:t>www.isi.fraunhofer.de</a:t>
            </a:r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BCEAB671-0F65-7ACB-9D62-FEAD37847249}"/>
              </a:ext>
            </a:extLst>
          </p:cNvPr>
          <p:cNvSpPr txBox="1">
            <a:spLocks/>
          </p:cNvSpPr>
          <p:nvPr/>
        </p:nvSpPr>
        <p:spPr bwMode="gray">
          <a:xfrm>
            <a:off x="2735262" y="2202413"/>
            <a:ext cx="6721475" cy="1078950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2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3500"/>
              </a:lnSpc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None/>
              <a:defRPr sz="4160" b="0" kern="1200">
                <a:solidFill>
                  <a:schemeClr val="bg1"/>
                </a:solidFill>
                <a:latin typeface="Frutiger LT Com 75 Black" panose="020B0A03040504030204" pitchFamily="34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6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8000" indent="-216000" algn="l" defTabSz="914400" rtl="0" eaLnBrk="1" latinLnBrk="0" hangingPunct="1">
              <a:lnSpc>
                <a:spcPct val="110000"/>
              </a:lnSpc>
              <a:spcBef>
                <a:spcPts val="0"/>
              </a:spcBef>
              <a:buClr>
                <a:schemeClr val="bg2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600" b="1" dirty="0" err="1"/>
              <a:t>Thank</a:t>
            </a:r>
            <a:r>
              <a:rPr lang="de-DE" sz="3600" b="1" dirty="0"/>
              <a:t> </a:t>
            </a:r>
            <a:r>
              <a:rPr lang="de-DE" sz="3600" b="1" dirty="0" err="1"/>
              <a:t>you</a:t>
            </a:r>
            <a:r>
              <a:rPr lang="de-DE" sz="3600" b="1" dirty="0"/>
              <a:t> </a:t>
            </a:r>
            <a:r>
              <a:rPr lang="de-DE" sz="3600" b="1" dirty="0" err="1"/>
              <a:t>for</a:t>
            </a:r>
            <a:r>
              <a:rPr lang="de-DE" sz="3600" b="1" dirty="0"/>
              <a:t> </a:t>
            </a:r>
            <a:r>
              <a:rPr lang="de-DE" sz="3600" b="1" dirty="0" err="1"/>
              <a:t>your</a:t>
            </a:r>
            <a:r>
              <a:rPr lang="de-DE" sz="3600" b="1" dirty="0"/>
              <a:t> </a:t>
            </a:r>
            <a:r>
              <a:rPr lang="de-DE" sz="3600" b="1" dirty="0" err="1"/>
              <a:t>attention</a:t>
            </a:r>
            <a:r>
              <a:rPr lang="de-DE" sz="3600" b="1" dirty="0"/>
              <a:t>!</a:t>
            </a:r>
          </a:p>
          <a:p>
            <a:pPr lvl="1"/>
            <a:r>
              <a:rPr lang="de-DE" sz="4400" b="1" dirty="0"/>
              <a:t>						  —</a:t>
            </a:r>
          </a:p>
        </p:txBody>
      </p:sp>
    </p:spTree>
    <p:extLst>
      <p:ext uri="{BB962C8B-B14F-4D97-AF65-F5344CB8AC3E}">
        <p14:creationId xmlns:p14="http://schemas.microsoft.com/office/powerpoint/2010/main" val="14931527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Fraunhofer_Master_16-9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CDEE5"/>
        </a:solidFill>
        <a:ln w="9525">
          <a:noFill/>
        </a:ln>
      </a:spPr>
      <a:bodyPr lIns="108000" tIns="108000" rIns="108000" bIns="108000" rtlCol="0" anchor="ctr"/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 smtClean="0"/>
        </a:defPPr>
      </a:lstStyle>
    </a:txDef>
  </a:objectDefaults>
  <a:extraClrSchemeLst/>
  <a:custClrLst>
    <a:custClr>
      <a:srgbClr val="179C7D"/>
    </a:custClr>
    <a:custClr>
      <a:srgbClr val="005B7F"/>
    </a:custClr>
    <a:custClr>
      <a:srgbClr val="A6BBC8"/>
    </a:custClr>
    <a:custClr>
      <a:srgbClr val="F58220"/>
    </a:custClr>
    <a:custClr>
      <a:srgbClr val="FFFFFF"/>
    </a:custClr>
    <a:custClr>
      <a:srgbClr val="337C99"/>
    </a:custClr>
    <a:custClr>
      <a:srgbClr val="669DB2"/>
    </a:custClr>
    <a:custClr>
      <a:srgbClr val="99BDCC"/>
    </a:custClr>
    <a:custClr>
      <a:srgbClr val="CCDEE5"/>
    </a:custClr>
    <a:custClr>
      <a:srgbClr val="E5EEF2"/>
    </a:custClr>
    <a:custClr>
      <a:srgbClr val="1C3F52"/>
    </a:custClr>
    <a:custClr>
      <a:srgbClr val="D3C7AE"/>
    </a:custClr>
    <a:custClr>
      <a:srgbClr val="008598"/>
    </a:custClr>
    <a:custClr>
      <a:srgbClr val="39C1CD"/>
    </a:custClr>
    <a:custClr>
      <a:srgbClr val="B2D235"/>
    </a:custClr>
    <a:custClr>
      <a:srgbClr val="FDB913"/>
    </a:custClr>
    <a:custClr>
      <a:srgbClr val="BB0056"/>
    </a:custClr>
    <a:custClr>
      <a:srgbClr val="7C154D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PP_Fraunhofer_Master_16-9_ISI_DE_public.potx" id="{D47CA31D-7D04-4837-AE78-2FD9B6D13DC8}" vid="{00EC367D-CBD7-4DCA-BDCC-BB782D56B50D}"/>
    </a:ext>
  </a:extLst>
</a:theme>
</file>

<file path=ppt/theme/theme2.xml><?xml version="1.0" encoding="utf-8"?>
<a:theme xmlns:a="http://schemas.openxmlformats.org/drawingml/2006/main" name="Office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C575F93035DC49ACEC4BA479D5C345" ma:contentTypeVersion="2" ma:contentTypeDescription="Ein neues Dokument erstellen." ma:contentTypeScope="" ma:versionID="63167d1e6771e8286c1d51159174c9d2">
  <xsd:schema xmlns:xsd="http://www.w3.org/2001/XMLSchema" xmlns:xs="http://www.w3.org/2001/XMLSchema" xmlns:p="http://schemas.microsoft.com/office/2006/metadata/properties" xmlns:ns2="e85430e1-2a02-464d-9ea0-16ae76420866" targetNamespace="http://schemas.microsoft.com/office/2006/metadata/properties" ma:root="true" ma:fieldsID="58f9840347ac7edb2cf60246186c2118" ns2:_="">
    <xsd:import namespace="e85430e1-2a02-464d-9ea0-16ae764208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5430e1-2a02-464d-9ea0-16ae76420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825797-FA91-4627-AB7A-38637E8A9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5430e1-2a02-464d-9ea0-16ae764208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EE7905-1AE4-483A-8087-5A84576BC5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2C50B6-1067-417A-81FE-D1A41986C17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85430e1-2a02-464d-9ea0-16ae7642086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ECS_ IPR webinar energy efficiency </Template>
  <TotalTime>0</TotalTime>
  <Words>397</Words>
  <Application>Microsoft Office PowerPoint</Application>
  <PresentationFormat>Breitbild</PresentationFormat>
  <Paragraphs>74</Paragraphs>
  <Slides>8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Frutiger LT Com 45 Light</vt:lpstr>
      <vt:lpstr>Frutiger LT Com 65 Bold</vt:lpstr>
      <vt:lpstr>Frutiger LT Com 75 Black</vt:lpstr>
      <vt:lpstr>Wingdings</vt:lpstr>
      <vt:lpstr>Fraunhofer_Master_16-9</vt:lpstr>
      <vt:lpstr>think-cell Folie</vt:lpstr>
      <vt:lpstr>PowerPoint-Präsentation</vt:lpstr>
      <vt:lpstr>ODYSSEE-MURE project</vt:lpstr>
      <vt:lpstr>ODYSSEE-MURE project</vt:lpstr>
      <vt:lpstr>ODYSSEE-MURE project</vt:lpstr>
      <vt:lpstr>ODYSSEE-MURE project</vt:lpstr>
      <vt:lpstr>ODYSSEE-MURE project</vt:lpstr>
      <vt:lpstr>Support for Progress Reports</vt:lpstr>
      <vt:lpstr>PowerPoint-Präsentation</vt:lpstr>
    </vt:vector>
  </TitlesOfParts>
  <Company>Fraunhofer 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Reinfandt, Niklas</dc:creator>
  <cp:lastModifiedBy>Eichhammer, Wolfgang</cp:lastModifiedBy>
  <cp:revision>34</cp:revision>
  <dcterms:created xsi:type="dcterms:W3CDTF">2025-10-23T11:30:02Z</dcterms:created>
  <dcterms:modified xsi:type="dcterms:W3CDTF">2025-11-03T14:07:44Z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0x01010072C575F93035DC49ACEC4BA479D5C345</vt:lpwstr>
  </property>
</Properties>
</file>