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87" r:id="rId3"/>
    <p:sldId id="289" r:id="rId4"/>
    <p:sldId id="290" r:id="rId5"/>
    <p:sldId id="275" r:id="rId6"/>
    <p:sldId id="288" r:id="rId7"/>
    <p:sldId id="291" r:id="rId8"/>
    <p:sldId id="286" r:id="rId9"/>
  </p:sldIdLst>
  <p:sldSz cx="20104100" cy="11309350"/>
  <p:notesSz cx="20104100" cy="1130935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iiE7VOqsmQIGZt2+sMea5OXSgI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7E70D0-D6C9-4B74-ADFB-3F194BDBD662}">
  <a:tblStyle styleId="{387E70D0-D6C9-4B74-ADFB-3F194BDBD66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ED14596-C831-4411-88AF-897660D83A1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76D953-D972-4E8C-984B-3AB6841AAF33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 b="off" i="off"/>
      <a:tcStyle>
        <a:tcBdr/>
        <a:fill>
          <a:solidFill>
            <a:srgbClr val="ECEAF0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CEAF0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873A2D6-C2BB-4883-BC7E-D04191CE9232}" styleName="Table_3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9" Type="http://customschemas.google.com/relationships/presentationmetadata" Target="metadata"/><Relationship Id="rId3" Type="http://schemas.openxmlformats.org/officeDocument/2006/relationships/slide" Target="slides/slide2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46" Type="http://schemas.openxmlformats.org/officeDocument/2006/relationships/customXml" Target="../customXml/item3.xml"/><Relationship Id="rId2" Type="http://schemas.openxmlformats.org/officeDocument/2006/relationships/slide" Target="slides/slide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11387138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16" name="Google Shape;1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US" sz="1200" b="1" dirty="0">
                <a:solidFill>
                  <a:schemeClr val="dk2"/>
                </a:solidFill>
              </a:rPr>
              <a:t>Article 28. </a:t>
            </a:r>
            <a:endParaRPr dirty="0"/>
          </a:p>
        </p:txBody>
      </p:sp>
      <p:sp>
        <p:nvSpPr>
          <p:cNvPr id="490" name="Google Shape;490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US" sz="1200" b="1" dirty="0">
                <a:solidFill>
                  <a:schemeClr val="dk2"/>
                </a:solidFill>
              </a:rPr>
              <a:t>Article 28. </a:t>
            </a:r>
            <a:endParaRPr dirty="0"/>
          </a:p>
        </p:txBody>
      </p:sp>
      <p:sp>
        <p:nvSpPr>
          <p:cNvPr id="490" name="Google Shape;490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>
          <a:extLst>
            <a:ext uri="{FF2B5EF4-FFF2-40B4-BE49-F238E27FC236}">
              <a16:creationId xmlns:a16="http://schemas.microsoft.com/office/drawing/2014/main" id="{0A8A8A10-4F91-BEA6-37EF-57D1D25F0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9:notes">
            <a:extLst>
              <a:ext uri="{FF2B5EF4-FFF2-40B4-BE49-F238E27FC236}">
                <a16:creationId xmlns:a16="http://schemas.microsoft.com/office/drawing/2014/main" id="{C85064BB-3AFE-AF1C-4C73-5F06785C4E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US" sz="1200" b="1" dirty="0">
                <a:solidFill>
                  <a:schemeClr val="dk2"/>
                </a:solidFill>
              </a:rPr>
              <a:t>Article 28. </a:t>
            </a:r>
            <a:endParaRPr dirty="0"/>
          </a:p>
        </p:txBody>
      </p:sp>
      <p:sp>
        <p:nvSpPr>
          <p:cNvPr id="490" name="Google Shape;490;p69:notes">
            <a:extLst>
              <a:ext uri="{FF2B5EF4-FFF2-40B4-BE49-F238E27FC236}">
                <a16:creationId xmlns:a16="http://schemas.microsoft.com/office/drawing/2014/main" id="{2BABBF92-7E71-747E-370C-E19FD396DF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710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7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Article 10. /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Article 29. </a:t>
            </a:r>
            <a:endParaRPr/>
          </a:p>
        </p:txBody>
      </p:sp>
      <p:sp>
        <p:nvSpPr>
          <p:cNvPr id="621" name="Google Shape;621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US" sz="1200" b="1" dirty="0">
                <a:solidFill>
                  <a:schemeClr val="dk2"/>
                </a:solidFill>
              </a:rPr>
              <a:t>Article 28. </a:t>
            </a:r>
            <a:endParaRPr dirty="0"/>
          </a:p>
        </p:txBody>
      </p:sp>
      <p:sp>
        <p:nvSpPr>
          <p:cNvPr id="490" name="Google Shape;490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>
          <a:extLst>
            <a:ext uri="{FF2B5EF4-FFF2-40B4-BE49-F238E27FC236}">
              <a16:creationId xmlns:a16="http://schemas.microsoft.com/office/drawing/2014/main" id="{7E4071B6-FF0F-1752-FA95-4AFB61455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9:notes">
            <a:extLst>
              <a:ext uri="{FF2B5EF4-FFF2-40B4-BE49-F238E27FC236}">
                <a16:creationId xmlns:a16="http://schemas.microsoft.com/office/drawing/2014/main" id="{568BBC97-9B48-15F9-B4CC-F4A57EF4FD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US" sz="1200" b="1" dirty="0">
                <a:solidFill>
                  <a:schemeClr val="dk2"/>
                </a:solidFill>
              </a:rPr>
              <a:t>Article 28. </a:t>
            </a:r>
            <a:endParaRPr dirty="0"/>
          </a:p>
        </p:txBody>
      </p:sp>
      <p:sp>
        <p:nvSpPr>
          <p:cNvPr id="490" name="Google Shape;490;p69:notes">
            <a:extLst>
              <a:ext uri="{FF2B5EF4-FFF2-40B4-BE49-F238E27FC236}">
                <a16:creationId xmlns:a16="http://schemas.microsoft.com/office/drawing/2014/main" id="{6457BF08-7962-DF5E-B640-AA1D6F871E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927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778" name="Google Shape;77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3462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body" idx="1"/>
          </p:nvPr>
        </p:nvSpPr>
        <p:spPr>
          <a:xfrm>
            <a:off x="990480" y="9768424"/>
            <a:ext cx="18114635" cy="52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sz="2968" b="1">
                <a:solidFill>
                  <a:srgbClr val="FFFFF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title"/>
          </p:nvPr>
        </p:nvSpPr>
        <p:spPr>
          <a:xfrm>
            <a:off x="994731" y="2123177"/>
            <a:ext cx="18114635" cy="383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Font typeface="Play"/>
              <a:buNone/>
              <a:defRPr sz="9564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body" idx="2"/>
          </p:nvPr>
        </p:nvSpPr>
        <p:spPr>
          <a:xfrm>
            <a:off x="990482" y="5945317"/>
            <a:ext cx="18114633" cy="1570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50"/>
              <a:buFont typeface="Calibri"/>
              <a:buNone/>
              <a:defRPr sz="4535" b="1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50"/>
              <a:buFont typeface="Calibri"/>
              <a:buNone/>
              <a:defRPr sz="4535" b="1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50"/>
              <a:buFont typeface="Calibri"/>
              <a:buNone/>
              <a:defRPr sz="4535" b="1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50"/>
              <a:buFont typeface="Calibri"/>
              <a:buNone/>
              <a:defRPr sz="4535" b="1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50"/>
              <a:buFont typeface="Calibri"/>
              <a:buNone/>
              <a:defRPr sz="4535" b="1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ldNum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979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6"/>
          <p:cNvSpPr txBox="1">
            <a:spLocks noGrp="1"/>
          </p:cNvSpPr>
          <p:nvPr>
            <p:ph type="title"/>
          </p:nvPr>
        </p:nvSpPr>
        <p:spPr>
          <a:xfrm>
            <a:off x="1023917" y="658274"/>
            <a:ext cx="7306945" cy="68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body" idx="1"/>
          </p:nvPr>
        </p:nvSpPr>
        <p:spPr>
          <a:xfrm>
            <a:off x="994734" y="1851879"/>
            <a:ext cx="18114632" cy="790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1515"/>
              </a:buClr>
              <a:buSzPts val="4535"/>
              <a:buFont typeface="Calibri"/>
              <a:buNone/>
              <a:defRPr sz="4535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2"/>
          </p:nvPr>
        </p:nvSpPr>
        <p:spPr>
          <a:xfrm>
            <a:off x="875978" y="2726483"/>
            <a:ext cx="17774285" cy="1561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50" b="1" i="0">
                <a:solidFill>
                  <a:srgbClr val="004D8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subTitle" idx="1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950" b="0" i="0">
                <a:solidFill>
                  <a:srgbClr val="15151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34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34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>
            <a:spLocks noGrp="1"/>
          </p:cNvSpPr>
          <p:nvPr>
            <p:ph type="title"/>
          </p:nvPr>
        </p:nvSpPr>
        <p:spPr>
          <a:xfrm>
            <a:off x="1023917" y="658274"/>
            <a:ext cx="7306945" cy="115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50" b="1" i="0">
                <a:solidFill>
                  <a:srgbClr val="004D8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36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8" name="Google Shape;58;p36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5"/>
                </a:lnTo>
                <a:lnTo>
                  <a:pt x="20104099" y="11308555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4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7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37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37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1023917" y="658274"/>
            <a:ext cx="7306945" cy="115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50" b="1" i="0" u="none" strike="noStrike" cap="none">
                <a:solidFill>
                  <a:srgbClr val="004D8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75978" y="2726483"/>
            <a:ext cx="17774285" cy="227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50" b="0" i="0" u="none" strike="noStrike" cap="none">
                <a:solidFill>
                  <a:srgbClr val="15151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" name="Google Shape;13;p24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"/>
          <p:cNvSpPr txBox="1">
            <a:spLocks noGrp="1"/>
          </p:cNvSpPr>
          <p:nvPr>
            <p:ph type="body" idx="1"/>
          </p:nvPr>
        </p:nvSpPr>
        <p:spPr>
          <a:xfrm>
            <a:off x="1007322" y="8434982"/>
            <a:ext cx="18114635" cy="1128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350" tIns="75350" rIns="75350" bIns="75350" anchor="t" anchorCtr="0">
            <a:normAutofit/>
          </a:bodyPr>
          <a:lstStyle/>
          <a:p>
            <a:pPr marL="474112" lvl="0" indent="-34868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2840"/>
              <a:buFont typeface="Times New Roman"/>
              <a:buNone/>
            </a:pPr>
            <a:r>
              <a:rPr lang="en-US" sz="31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886" dirty="0">
              <a:latin typeface="Calibri"/>
              <a:ea typeface="Calibri"/>
              <a:cs typeface="Calibri"/>
              <a:sym typeface="Calibri"/>
            </a:endParaRPr>
          </a:p>
          <a:p>
            <a:pPr marL="474112" lvl="0" indent="-34868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8242"/>
              <a:buFont typeface="Times New Roman"/>
              <a:buNone/>
            </a:pPr>
            <a:r>
              <a:rPr lang="x-none" sz="2886" b="0" dirty="0">
                <a:latin typeface="Calibri"/>
                <a:ea typeface="Calibri"/>
                <a:cs typeface="Calibri"/>
                <a:sym typeface="Calibri"/>
              </a:rPr>
              <a:t>Energy Efficiency Directorate</a:t>
            </a:r>
            <a:r>
              <a:rPr lang="en-US" sz="2886" b="0" dirty="0">
                <a:latin typeface="Calibri"/>
                <a:ea typeface="Calibri"/>
                <a:cs typeface="Calibri"/>
                <a:sym typeface="Calibri"/>
              </a:rPr>
              <a:t>| Ministry of Energy</a:t>
            </a:r>
            <a:endParaRPr dirty="0"/>
          </a:p>
          <a:p>
            <a:pPr marL="474112" lvl="0" indent="-3486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8254"/>
              <a:buFont typeface="Calibri"/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"/>
          <p:cNvSpPr txBox="1">
            <a:spLocks noGrp="1"/>
          </p:cNvSpPr>
          <p:nvPr>
            <p:ph type="ctrTitle" idx="4294967295"/>
          </p:nvPr>
        </p:nvSpPr>
        <p:spPr>
          <a:xfrm>
            <a:off x="1019582" y="6852877"/>
            <a:ext cx="18064940" cy="1072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 fontScale="9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4940"/>
              <a:buFont typeface="Arial"/>
              <a:buNone/>
            </a:pPr>
            <a:r>
              <a:rPr lang="en-US" sz="4452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Energy Efficiency </a:t>
            </a:r>
            <a:br>
              <a:rPr lang="en-US" sz="4452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52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1" descr="Screen Shot 2022-02-22 at 13.02.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6744" y="6426334"/>
            <a:ext cx="12462103" cy="158899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sp>
        <p:nvSpPr>
          <p:cNvPr id="122" name="Google Shape;122;p1"/>
          <p:cNvSpPr txBox="1"/>
          <p:nvPr/>
        </p:nvSpPr>
        <p:spPr>
          <a:xfrm>
            <a:off x="936200" y="2291079"/>
            <a:ext cx="18148322" cy="2165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875" tIns="41875" rIns="41875" bIns="41875" anchor="ctr" anchorCtr="0">
            <a:spAutoFit/>
          </a:bodyPr>
          <a:lstStyle/>
          <a:p>
            <a:pPr lvl="0" algn="ctr">
              <a:buSzPts val="3298"/>
            </a:pPr>
            <a:r>
              <a:rPr lang="en-US" sz="3298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JOINT ODYSSEE-MURE AND ENERGY COMMUNITY </a:t>
            </a:r>
            <a:br>
              <a:rPr lang="en-US" sz="3298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98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ENERGY EFFICIENCY COORDINATION GROUP MEETING</a:t>
            </a:r>
            <a:r>
              <a:rPr lang="en-US" sz="3298" b="0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sz="3298" b="0" i="1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28"/>
              <a:buFont typeface="Arial"/>
              <a:buNone/>
            </a:pPr>
            <a:endParaRPr sz="3628" b="1" i="1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98"/>
              <a:buFont typeface="Arial"/>
              <a:buNone/>
            </a:pPr>
            <a:r>
              <a:rPr lang="en-US" sz="3298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Presentation of the Republic of Moldova</a:t>
            </a:r>
            <a:endParaRPr sz="3628" b="1" i="1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40486" y="829158"/>
            <a:ext cx="2223129" cy="111156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"/>
          <p:cNvSpPr txBox="1"/>
          <p:nvPr/>
        </p:nvSpPr>
        <p:spPr>
          <a:xfrm>
            <a:off x="1116130" y="9893786"/>
            <a:ext cx="18114635" cy="525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75" tIns="37675" rIns="37675" bIns="37675" anchor="t" anchorCtr="0">
            <a:normAutofit/>
          </a:bodyPr>
          <a:lstStyle/>
          <a:p>
            <a:pPr marL="474112" marR="0" lvl="0" indent="-34868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68"/>
              <a:buFont typeface="Arial"/>
              <a:buNone/>
            </a:pPr>
            <a:r>
              <a:rPr lang="x-none" sz="2968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Chișinău</a:t>
            </a:r>
            <a:r>
              <a:rPr lang="en-US" sz="2968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lang="en-US" sz="2968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x-none" sz="2968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968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November</a:t>
            </a:r>
            <a:r>
              <a:rPr lang="x-none" sz="2968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968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2968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69" descr="Screen Shot 2022-02-22 at 13.02.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128" y="1759632"/>
            <a:ext cx="16379322" cy="207334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pic>
        <p:nvPicPr>
          <p:cNvPr id="493" name="Google Shape;493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19543" y="343081"/>
            <a:ext cx="1289823" cy="1625177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9"/>
          <p:cNvSpPr txBox="1"/>
          <p:nvPr/>
        </p:nvSpPr>
        <p:spPr>
          <a:xfrm>
            <a:off x="994734" y="840497"/>
            <a:ext cx="10094933" cy="129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dirty="0">
                <a:solidFill>
                  <a:srgbClr val="002060"/>
                </a:solidFill>
                <a:latin typeface="Calibri"/>
                <a:sym typeface="Calibri"/>
              </a:rPr>
              <a:t>STATE OF PLAY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Energy Efficiency</a:t>
            </a:r>
            <a:br>
              <a:rPr lang="en-US" sz="7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Font typeface="Calibri"/>
              <a:buNone/>
            </a:pPr>
            <a:endParaRPr sz="40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9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None/>
              </a:pPr>
              <a:t>2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9"/>
          <p:cNvSpPr txBox="1"/>
          <p:nvPr/>
        </p:nvSpPr>
        <p:spPr>
          <a:xfrm>
            <a:off x="951871" y="2237087"/>
            <a:ext cx="1005114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2060"/>
                </a:solidFill>
                <a:latin typeface="Calibri"/>
                <a:sym typeface="Calibri"/>
              </a:rPr>
              <a:t>Legal framework developed and approved in 2025,</a:t>
            </a:r>
            <a:br>
              <a:rPr lang="en-US" sz="3200" b="1" dirty="0">
                <a:solidFill>
                  <a:srgbClr val="002060"/>
                </a:solidFill>
                <a:latin typeface="Calibri"/>
                <a:sym typeface="Calibri"/>
              </a:rPr>
            </a:br>
            <a:r>
              <a:rPr lang="en-US" sz="3200" b="1" dirty="0">
                <a:solidFill>
                  <a:srgbClr val="002060"/>
                </a:solidFill>
                <a:latin typeface="Calibri"/>
                <a:sym typeface="Calibri"/>
              </a:rPr>
              <a:t>according to Law 139/2018 on energy efficiency and Law 282/2023 on energy performance of buildings</a:t>
            </a: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Google Shape;406;p6">
            <a:extLst>
              <a:ext uri="{FF2B5EF4-FFF2-40B4-BE49-F238E27FC236}">
                <a16:creationId xmlns:a16="http://schemas.microsoft.com/office/drawing/2014/main" id="{C92B55AB-1FE6-F3F1-3D21-29D2FA023280}"/>
              </a:ext>
            </a:extLst>
          </p:cNvPr>
          <p:cNvCxnSpPr>
            <a:cxnSpLocks/>
          </p:cNvCxnSpPr>
          <p:nvPr/>
        </p:nvCxnSpPr>
        <p:spPr>
          <a:xfrm>
            <a:off x="2132269" y="4841823"/>
            <a:ext cx="30451" cy="423044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0" name="Google Shape;410;p6">
            <a:extLst>
              <a:ext uri="{FF2B5EF4-FFF2-40B4-BE49-F238E27FC236}">
                <a16:creationId xmlns:a16="http://schemas.microsoft.com/office/drawing/2014/main" id="{1CAAD362-F2B7-57BF-740A-6DE772EFE441}"/>
              </a:ext>
            </a:extLst>
          </p:cNvPr>
          <p:cNvSpPr/>
          <p:nvPr/>
        </p:nvSpPr>
        <p:spPr>
          <a:xfrm>
            <a:off x="1974029" y="5268963"/>
            <a:ext cx="324000" cy="324000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lang="en-GB" sz="2400" b="0" i="0" u="none" strike="noStrike" cap="none" noProof="0" dirty="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" name="Google Shape;413;p6">
            <a:extLst>
              <a:ext uri="{FF2B5EF4-FFF2-40B4-BE49-F238E27FC236}">
                <a16:creationId xmlns:a16="http://schemas.microsoft.com/office/drawing/2014/main" id="{0260EF23-98FA-58F1-5358-2EE34FD0BC8A}"/>
              </a:ext>
            </a:extLst>
          </p:cNvPr>
          <p:cNvSpPr/>
          <p:nvPr/>
        </p:nvSpPr>
        <p:spPr>
          <a:xfrm>
            <a:off x="2000720" y="5934244"/>
            <a:ext cx="324000" cy="324000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lang="en-GB" sz="2400" b="0" i="0" u="none" strike="noStrike" cap="none" noProof="0" dirty="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" name="Google Shape;410;p6">
            <a:extLst>
              <a:ext uri="{FF2B5EF4-FFF2-40B4-BE49-F238E27FC236}">
                <a16:creationId xmlns:a16="http://schemas.microsoft.com/office/drawing/2014/main" id="{D876D31F-AF09-1462-61DF-FBA378EAA10E}"/>
              </a:ext>
            </a:extLst>
          </p:cNvPr>
          <p:cNvSpPr/>
          <p:nvPr/>
        </p:nvSpPr>
        <p:spPr>
          <a:xfrm>
            <a:off x="2000720" y="7802240"/>
            <a:ext cx="324000" cy="324000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lang="en-GB" sz="2400" b="0" i="0" u="none" strike="noStrike" cap="none" noProof="0" dirty="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" name="Google Shape;410;p6">
            <a:extLst>
              <a:ext uri="{FF2B5EF4-FFF2-40B4-BE49-F238E27FC236}">
                <a16:creationId xmlns:a16="http://schemas.microsoft.com/office/drawing/2014/main" id="{D3B2DF3E-C5EB-E546-D2AE-C52A6EE80E09}"/>
              </a:ext>
            </a:extLst>
          </p:cNvPr>
          <p:cNvSpPr/>
          <p:nvPr/>
        </p:nvSpPr>
        <p:spPr>
          <a:xfrm>
            <a:off x="2000720" y="8467521"/>
            <a:ext cx="324000" cy="324000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lang="en-GB" sz="2400" b="0" i="0" u="none" strike="noStrike" cap="none" noProof="0" dirty="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" name="Google Shape;410;p6">
            <a:extLst>
              <a:ext uri="{FF2B5EF4-FFF2-40B4-BE49-F238E27FC236}">
                <a16:creationId xmlns:a16="http://schemas.microsoft.com/office/drawing/2014/main" id="{7418D7B4-E64F-8CB0-A12F-5623ADA065FE}"/>
              </a:ext>
            </a:extLst>
          </p:cNvPr>
          <p:cNvSpPr/>
          <p:nvPr/>
        </p:nvSpPr>
        <p:spPr>
          <a:xfrm>
            <a:off x="2001657" y="7174449"/>
            <a:ext cx="324000" cy="324000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lang="en-GB" sz="2400" b="0" i="0" u="none" strike="noStrike" cap="none" noProof="0" dirty="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" name="Google Shape;390;p6">
            <a:extLst>
              <a:ext uri="{FF2B5EF4-FFF2-40B4-BE49-F238E27FC236}">
                <a16:creationId xmlns:a16="http://schemas.microsoft.com/office/drawing/2014/main" id="{FEC61DEC-EE0C-1EBA-67FE-00FF3601453A}"/>
              </a:ext>
            </a:extLst>
          </p:cNvPr>
          <p:cNvSpPr txBox="1"/>
          <p:nvPr/>
        </p:nvSpPr>
        <p:spPr>
          <a:xfrm>
            <a:off x="2824947" y="3929063"/>
            <a:ext cx="15146884" cy="6082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875" tIns="110875" rIns="110875" bIns="110875" anchor="ctr" anchorCtr="0">
            <a:noAutofit/>
          </a:bodyPr>
          <a:lstStyle/>
          <a:p>
            <a:pPr algn="just">
              <a:lnSpc>
                <a:spcPct val="150000"/>
              </a:lnSpc>
              <a:buClr>
                <a:srgbClr val="002060"/>
              </a:buClr>
              <a:buSzPts val="2400"/>
            </a:pP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GD No. 144/2025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of the Concept of the National Energy Efficiency Information System "NISEE“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  <a:buSzPts val="2400"/>
            </a:pP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GD No. 436/2025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National Plan for increasing the number of buildings with nearly zero energy consumption (NZEB)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  <a:buSzPts val="2400"/>
            </a:pP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GD No. 595/2025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National Long-term strategy for the renovation of the national building stock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  <a:buSzPts val="2400"/>
            </a:pP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NCM M.01.01:2025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Minimum requirements for the energy performance of buildings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  <a:buSzPts val="2400"/>
            </a:pP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NCM M.01.02:2025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/>
                <a:cs typeface="Times New Roman" panose="02020603050405020304" pitchFamily="18" charset="0"/>
                <a:sym typeface="Calibri"/>
              </a:rPr>
              <a:t>Methodology for calculation of Energy Performance of Buildings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69" descr="Screen Shot 2022-02-22 at 13.02.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128" y="1759632"/>
            <a:ext cx="16379322" cy="207334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pic>
        <p:nvPicPr>
          <p:cNvPr id="493" name="Google Shape;493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19543" y="343081"/>
            <a:ext cx="1289823" cy="1625177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9"/>
          <p:cNvSpPr txBox="1"/>
          <p:nvPr/>
        </p:nvSpPr>
        <p:spPr>
          <a:xfrm>
            <a:off x="994734" y="840497"/>
            <a:ext cx="10094933" cy="129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LOOKING AHEAD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Energy Efficiency</a:t>
            </a:r>
            <a:br>
              <a:rPr lang="en-US" sz="7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Font typeface="Calibri"/>
              <a:buNone/>
            </a:pPr>
            <a:endParaRPr sz="40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9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None/>
              </a:pPr>
              <a:t>3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Arrow: Right 1">
            <a:extLst>
              <a:ext uri="{FF2B5EF4-FFF2-40B4-BE49-F238E27FC236}">
                <a16:creationId xmlns:a16="http://schemas.microsoft.com/office/drawing/2014/main" id="{F572A84D-5E2E-61A4-6208-66A9622BAB1E}"/>
              </a:ext>
            </a:extLst>
          </p:cNvPr>
          <p:cNvSpPr/>
          <p:nvPr/>
        </p:nvSpPr>
        <p:spPr>
          <a:xfrm>
            <a:off x="2212257" y="2820957"/>
            <a:ext cx="16975855" cy="55726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8300">
                <a:schemeClr val="accent6">
                  <a:lumMod val="40000"/>
                  <a:lumOff val="60000"/>
                </a:schemeClr>
              </a:gs>
              <a:gs pos="87000">
                <a:srgbClr val="00B050"/>
              </a:gs>
            </a:gsLst>
            <a:lin ang="0" scaled="1"/>
            <a:tileRect/>
          </a:gradFill>
          <a:ln>
            <a:solidFill>
              <a:schemeClr val="accent6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3">
            <a:extLst>
              <a:ext uri="{FF2B5EF4-FFF2-40B4-BE49-F238E27FC236}">
                <a16:creationId xmlns:a16="http://schemas.microsoft.com/office/drawing/2014/main" id="{9907C6DB-627B-C496-44A4-44ADD562087D}"/>
              </a:ext>
            </a:extLst>
          </p:cNvPr>
          <p:cNvCxnSpPr>
            <a:cxnSpLocks/>
          </p:cNvCxnSpPr>
          <p:nvPr/>
        </p:nvCxnSpPr>
        <p:spPr>
          <a:xfrm>
            <a:off x="10344150" y="3544402"/>
            <a:ext cx="13213" cy="6924451"/>
          </a:xfrm>
          <a:prstGeom prst="line">
            <a:avLst/>
          </a:prstGeom>
          <a:ln w="571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B3BA630-2AB5-C906-F521-F1FBC0EF5443}"/>
              </a:ext>
            </a:extLst>
          </p:cNvPr>
          <p:cNvSpPr txBox="1"/>
          <p:nvPr/>
        </p:nvSpPr>
        <p:spPr>
          <a:xfrm>
            <a:off x="6451948" y="2182002"/>
            <a:ext cx="1200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2025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AF93F9-8FBF-F1AC-92B6-FE058D10D709}"/>
              </a:ext>
            </a:extLst>
          </p:cNvPr>
          <p:cNvSpPr txBox="1"/>
          <p:nvPr/>
        </p:nvSpPr>
        <p:spPr>
          <a:xfrm>
            <a:off x="16557973" y="2221265"/>
            <a:ext cx="1200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2026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F37FBF-E635-9E3F-6CDD-4B0CE59D0481}"/>
              </a:ext>
            </a:extLst>
          </p:cNvPr>
          <p:cNvSpPr txBox="1"/>
          <p:nvPr/>
        </p:nvSpPr>
        <p:spPr>
          <a:xfrm>
            <a:off x="1822800" y="3734024"/>
            <a:ext cx="8521350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 fontAlgn="ctr">
              <a:spcAft>
                <a:spcPts val="1800"/>
              </a:spcAft>
              <a:buSzPct val="90000"/>
              <a:buFont typeface="Wingdings" panose="05000000000000000000" pitchFamily="2" charset="2"/>
              <a:buChar char="q"/>
            </a:pPr>
            <a:r>
              <a:rPr lang="en-GB" sz="2800" u="none" strike="noStrike" dirty="0">
                <a:effectLst/>
                <a:latin typeface="+mj-lt"/>
              </a:rPr>
              <a:t>Approval of GD on Regulation on the </a:t>
            </a:r>
            <a:r>
              <a:rPr lang="en-GB" sz="2800" b="1" u="none" strike="noStrike" dirty="0">
                <a:effectLst/>
                <a:latin typeface="+mj-lt"/>
              </a:rPr>
              <a:t>inspection of heating systems</a:t>
            </a:r>
            <a:endParaRPr lang="en-GB" sz="2800" u="none" strike="noStrike" dirty="0">
              <a:effectLst/>
              <a:latin typeface="+mj-lt"/>
            </a:endParaRPr>
          </a:p>
          <a:p>
            <a:pPr marL="571500" indent="-571500" fontAlgn="ctr">
              <a:spcAft>
                <a:spcPts val="1800"/>
              </a:spcAft>
              <a:buSzPct val="90000"/>
              <a:buFont typeface="Wingdings" panose="05000000000000000000" pitchFamily="2" charset="2"/>
              <a:buChar char="q"/>
            </a:pPr>
            <a:r>
              <a:rPr lang="en-GB" sz="2800" dirty="0">
                <a:latin typeface="+mj-lt"/>
              </a:rPr>
              <a:t>Approval of GD on Regulation on the </a:t>
            </a:r>
            <a:r>
              <a:rPr lang="en-GB" sz="2800" b="1" dirty="0">
                <a:latin typeface="+mj-lt"/>
              </a:rPr>
              <a:t>inspection of ventilation and air-conditioning systems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  <a:p>
            <a:pPr marL="571500" indent="-571500" fontAlgn="ctr">
              <a:spcAft>
                <a:spcPts val="1800"/>
              </a:spcAft>
              <a:buSzPct val="90000"/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Tender</a:t>
            </a:r>
            <a:r>
              <a:rPr lang="en-GB" sz="28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for</a:t>
            </a:r>
            <a:r>
              <a:rPr lang="en-GB" sz="2800" b="1" dirty="0">
                <a:solidFill>
                  <a:srgbClr val="000000"/>
                </a:solidFill>
                <a:latin typeface="+mj-lt"/>
              </a:rPr>
              <a:t>  “Energy Efficiency of Buildings” Information SubSystem (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SIEEC) – part of </a:t>
            </a:r>
            <a:r>
              <a:rPr lang="en-GB" sz="2800" dirty="0">
                <a:solidFill>
                  <a:schemeClr val="tx1"/>
                </a:solidFill>
                <a:sym typeface="Helvetica Neue"/>
              </a:rPr>
              <a:t>National Informational System in the Energy Efficiency (SINEE)</a:t>
            </a:r>
            <a:endParaRPr lang="en-GB" sz="2800" dirty="0">
              <a:solidFill>
                <a:schemeClr val="tx1"/>
              </a:solidFill>
              <a:latin typeface="+mj-lt"/>
            </a:endParaRPr>
          </a:p>
          <a:p>
            <a:pPr marL="571500" indent="-571500" algn="l" fontAlgn="ctr">
              <a:buSzPct val="90000"/>
              <a:buFont typeface="Wingdings" panose="05000000000000000000" pitchFamily="2" charset="2"/>
              <a:buChar char="q"/>
            </a:pP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Approval of Concept for the Energy Services Market Development Program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EB23EF-0137-B4D1-9C5C-B8E55D748DFD}"/>
              </a:ext>
            </a:extLst>
          </p:cNvPr>
          <p:cNvSpPr txBox="1"/>
          <p:nvPr/>
        </p:nvSpPr>
        <p:spPr>
          <a:xfrm>
            <a:off x="10750406" y="3555582"/>
            <a:ext cx="8128307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spcAft>
                <a:spcPts val="1200"/>
              </a:spcAft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Approval of the </a:t>
            </a:r>
            <a:r>
              <a:rPr lang="en-GB" sz="2800" dirty="0">
                <a:sym typeface="Calibri"/>
              </a:rPr>
              <a:t>Law</a:t>
            </a: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transposing the </a:t>
            </a:r>
            <a:r>
              <a:rPr lang="en-GB" sz="2800" b="1" u="sng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Directive (EU) 2023/1791</a:t>
            </a: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on the energy effciency</a:t>
            </a:r>
          </a:p>
          <a:p>
            <a:pPr marL="571500" lvl="0" indent="-571500" algn="just">
              <a:spcAft>
                <a:spcPts val="1200"/>
              </a:spcAft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Approval of the </a:t>
            </a:r>
            <a:r>
              <a:rPr lang="en-GB" sz="2800" dirty="0">
                <a:sym typeface="Calibri"/>
              </a:rPr>
              <a:t>Law</a:t>
            </a: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transposing the </a:t>
            </a:r>
            <a:r>
              <a:rPr lang="en-GB" sz="2800" b="1" u="sng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Directive (EU) 2024/1275</a:t>
            </a: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on the energy performance of buildings</a:t>
            </a:r>
          </a:p>
          <a:p>
            <a:pPr marL="571500" lvl="0" indent="-571500" algn="just">
              <a:spcAft>
                <a:spcPts val="1200"/>
              </a:spcAft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Working on the implementation of the </a:t>
            </a: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Super-Esco Mechanism</a:t>
            </a:r>
          </a:p>
          <a:p>
            <a:pPr marL="571500" indent="-571500" algn="just">
              <a:spcAft>
                <a:spcPts val="1200"/>
              </a:spcAft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Developing the </a:t>
            </a:r>
            <a:r>
              <a:rPr lang="en-GB" sz="2800" dirty="0">
                <a:solidFill>
                  <a:srgbClr val="000000"/>
                </a:solidFill>
              </a:rPr>
              <a:t> </a:t>
            </a:r>
            <a:r>
              <a:rPr lang="en-GB" sz="2800" b="1" dirty="0">
                <a:solidFill>
                  <a:srgbClr val="000000"/>
                </a:solidFill>
              </a:rPr>
              <a:t>“Energy Efficiency of Buildings” Information SubSystem </a:t>
            </a:r>
            <a:r>
              <a:rPr lang="en-GB" sz="2800" dirty="0">
                <a:solidFill>
                  <a:srgbClr val="000000"/>
                </a:solidFill>
              </a:rPr>
              <a:t>(SIEEC)</a:t>
            </a:r>
          </a:p>
          <a:p>
            <a:pPr marL="571500" indent="-571500" algn="just">
              <a:spcAft>
                <a:spcPts val="1200"/>
              </a:spcAft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Implementing</a:t>
            </a: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Energy Performance Certification (EPC)</a:t>
            </a:r>
            <a:endParaRPr lang="en-GB" sz="2800" dirty="0">
              <a:solidFill>
                <a:schemeClr val="tx1">
                  <a:lumMod val="50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0" indent="-571500" algn="just"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Training of the </a:t>
            </a:r>
            <a:r>
              <a:rPr lang="en-GB" sz="2800" b="1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Energy Evaluators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>
          <a:extLst>
            <a:ext uri="{FF2B5EF4-FFF2-40B4-BE49-F238E27FC236}">
              <a16:creationId xmlns:a16="http://schemas.microsoft.com/office/drawing/2014/main" id="{03E8A56F-6516-E4A7-051F-8BB9C6759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69" descr="Screen Shot 2022-02-22 at 13.02.32.png">
            <a:extLst>
              <a:ext uri="{FF2B5EF4-FFF2-40B4-BE49-F238E27FC236}">
                <a16:creationId xmlns:a16="http://schemas.microsoft.com/office/drawing/2014/main" id="{91066624-E76D-21D3-E9BD-5E4E21911F5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128" y="1759632"/>
            <a:ext cx="16379322" cy="207334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pic>
        <p:nvPicPr>
          <p:cNvPr id="493" name="Google Shape;493;p69">
            <a:extLst>
              <a:ext uri="{FF2B5EF4-FFF2-40B4-BE49-F238E27FC236}">
                <a16:creationId xmlns:a16="http://schemas.microsoft.com/office/drawing/2014/main" id="{7D1FEB2A-8966-FCBC-3D18-E4E1148A7D5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19543" y="343081"/>
            <a:ext cx="1289823" cy="1625177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9">
            <a:extLst>
              <a:ext uri="{FF2B5EF4-FFF2-40B4-BE49-F238E27FC236}">
                <a16:creationId xmlns:a16="http://schemas.microsoft.com/office/drawing/2014/main" id="{3CEDF53C-46BB-49CA-F2A9-D0626CE9B008}"/>
              </a:ext>
            </a:extLst>
          </p:cNvPr>
          <p:cNvSpPr txBox="1"/>
          <p:nvPr/>
        </p:nvSpPr>
        <p:spPr>
          <a:xfrm>
            <a:off x="994734" y="840497"/>
            <a:ext cx="10094933" cy="129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LOOKING AHEAD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Energy Efficiency</a:t>
            </a:r>
            <a:br>
              <a:rPr lang="en-US" sz="7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Font typeface="Calibri"/>
              <a:buNone/>
            </a:pPr>
            <a:endParaRPr sz="40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9">
            <a:extLst>
              <a:ext uri="{FF2B5EF4-FFF2-40B4-BE49-F238E27FC236}">
                <a16:creationId xmlns:a16="http://schemas.microsoft.com/office/drawing/2014/main" id="{22F6FE13-5798-FE76-5713-B925F25315C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None/>
              </a:pPr>
              <a:t>4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" name="Google Shape;641;p72">
            <a:extLst>
              <a:ext uri="{FF2B5EF4-FFF2-40B4-BE49-F238E27FC236}">
                <a16:creationId xmlns:a16="http://schemas.microsoft.com/office/drawing/2014/main" id="{E1994897-E93A-2F36-3549-F51F8EC431B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610" t="1106" r="1490" b="1890"/>
          <a:stretch/>
        </p:blipFill>
        <p:spPr>
          <a:xfrm>
            <a:off x="852927" y="2128218"/>
            <a:ext cx="8006260" cy="8527977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Arrow: Right 447">
            <a:extLst>
              <a:ext uri="{FF2B5EF4-FFF2-40B4-BE49-F238E27FC236}">
                <a16:creationId xmlns:a16="http://schemas.microsoft.com/office/drawing/2014/main" id="{09F4E879-5175-264A-512F-FDE176BFDD78}"/>
              </a:ext>
            </a:extLst>
          </p:cNvPr>
          <p:cNvSpPr/>
          <p:nvPr/>
        </p:nvSpPr>
        <p:spPr>
          <a:xfrm>
            <a:off x="9412271" y="8702161"/>
            <a:ext cx="213716" cy="440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MD" noProof="0" dirty="0"/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65C32119-6D79-C763-426E-2985EA632E73}"/>
              </a:ext>
            </a:extLst>
          </p:cNvPr>
          <p:cNvSpPr txBox="1"/>
          <p:nvPr/>
        </p:nvSpPr>
        <p:spPr>
          <a:xfrm>
            <a:off x="9742910" y="3621263"/>
            <a:ext cx="7546902" cy="830997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Calibri"/>
                <a:sym typeface="Calibri"/>
              </a:rPr>
              <a:t>1. information subsystem "Energy management in buildings" (SIME);</a:t>
            </a:r>
            <a:endParaRPr lang="en-GB" sz="2400" dirty="0">
              <a:solidFill>
                <a:schemeClr val="tx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448F542A-F5C7-5D17-8C56-0A2261DC68D1}"/>
              </a:ext>
            </a:extLst>
          </p:cNvPr>
          <p:cNvSpPr txBox="1"/>
          <p:nvPr/>
        </p:nvSpPr>
        <p:spPr>
          <a:xfrm>
            <a:off x="9742911" y="4615297"/>
            <a:ext cx="7546901" cy="830997"/>
          </a:xfrm>
          <a:prstGeom prst="rect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  <a:cs typeface="Calibri"/>
                <a:sym typeface="Calibri"/>
              </a:rPr>
              <a:t>2. information subsystem "Energy efficiency of buildings" (SIEEC);</a:t>
            </a:r>
            <a:endParaRPr lang="ro-MD" sz="2400" noProof="0" dirty="0">
              <a:sym typeface="Calibri"/>
            </a:endParaRP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68AEC8A9-C660-6C1C-4FF6-981EED42F533}"/>
              </a:ext>
            </a:extLst>
          </p:cNvPr>
          <p:cNvSpPr txBox="1"/>
          <p:nvPr/>
        </p:nvSpPr>
        <p:spPr>
          <a:xfrm>
            <a:off x="9691785" y="5672008"/>
            <a:ext cx="7546900" cy="579967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sz="2400" dirty="0">
                <a:solidFill>
                  <a:schemeClr val="tx1">
                    <a:lumMod val="50000"/>
                  </a:schemeClr>
                </a:solidFill>
                <a:cs typeface="Calibri"/>
                <a:sym typeface="Calibri"/>
              </a:rPr>
              <a:t>3. "Energy Audit" information subsystem (SIAE);</a:t>
            </a:r>
            <a:endParaRPr lang="en-US" sz="2400" dirty="0">
              <a:solidFill>
                <a:schemeClr val="tx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E8C1A57E-3CC0-6FFF-CB35-259E3D451EAA}"/>
              </a:ext>
            </a:extLst>
          </p:cNvPr>
          <p:cNvSpPr txBox="1"/>
          <p:nvPr/>
        </p:nvSpPr>
        <p:spPr>
          <a:xfrm>
            <a:off x="9691785" y="6518854"/>
            <a:ext cx="7546900" cy="830997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2400" noProof="0" dirty="0">
                <a:sym typeface="Calibri"/>
              </a:rPr>
              <a:t>4. information subsystem "Monitoring and verification of energy savings" (SIMVE);</a:t>
            </a: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67AC2039-112D-BE07-38FF-A6AF455D13B8}"/>
              </a:ext>
            </a:extLst>
          </p:cNvPr>
          <p:cNvSpPr txBox="1"/>
          <p:nvPr/>
        </p:nvSpPr>
        <p:spPr>
          <a:xfrm>
            <a:off x="9691785" y="7568196"/>
            <a:ext cx="7546900" cy="830997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2400" noProof="0" dirty="0">
                <a:sym typeface="Calibri"/>
              </a:rPr>
              <a:t>5. informational subsystem "Register of specialists in the field of energy efficiency" (SIRSEE);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395313E8-2769-0C66-A222-4D22917CD905}"/>
              </a:ext>
            </a:extLst>
          </p:cNvPr>
          <p:cNvSpPr txBox="1"/>
          <p:nvPr/>
        </p:nvSpPr>
        <p:spPr>
          <a:xfrm>
            <a:off x="9691785" y="8567972"/>
            <a:ext cx="7546900" cy="46166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n-US" sz="2400" dirty="0">
                <a:solidFill>
                  <a:schemeClr val="tx1">
                    <a:lumMod val="50000"/>
                  </a:schemeClr>
                </a:solidFill>
                <a:cs typeface="Calibri"/>
                <a:sym typeface="Calibri"/>
              </a:rPr>
              <a:t>6. analysis and report generation platform (PAGR);</a:t>
            </a:r>
            <a:endParaRPr lang="en-US" sz="2400" dirty="0">
              <a:solidFill>
                <a:schemeClr val="tx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455" name="Arrow: Right 454">
            <a:extLst>
              <a:ext uri="{FF2B5EF4-FFF2-40B4-BE49-F238E27FC236}">
                <a16:creationId xmlns:a16="http://schemas.microsoft.com/office/drawing/2014/main" id="{639CE640-8C89-2280-CE5D-DD36DE0C7501}"/>
              </a:ext>
            </a:extLst>
          </p:cNvPr>
          <p:cNvSpPr/>
          <p:nvPr/>
        </p:nvSpPr>
        <p:spPr>
          <a:xfrm>
            <a:off x="9427636" y="5928678"/>
            <a:ext cx="213716" cy="440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MD" noProof="0" dirty="0"/>
          </a:p>
        </p:txBody>
      </p:sp>
      <p:sp>
        <p:nvSpPr>
          <p:cNvPr id="456" name="Arrow: Right 455">
            <a:extLst>
              <a:ext uri="{FF2B5EF4-FFF2-40B4-BE49-F238E27FC236}">
                <a16:creationId xmlns:a16="http://schemas.microsoft.com/office/drawing/2014/main" id="{22E07673-DCF8-B159-5349-ED243C00DA2A}"/>
              </a:ext>
            </a:extLst>
          </p:cNvPr>
          <p:cNvSpPr/>
          <p:nvPr/>
        </p:nvSpPr>
        <p:spPr>
          <a:xfrm>
            <a:off x="9424799" y="6852327"/>
            <a:ext cx="213716" cy="440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MD" noProof="0" dirty="0"/>
          </a:p>
        </p:txBody>
      </p:sp>
      <p:sp>
        <p:nvSpPr>
          <p:cNvPr id="457" name="Arrow: Right 456">
            <a:extLst>
              <a:ext uri="{FF2B5EF4-FFF2-40B4-BE49-F238E27FC236}">
                <a16:creationId xmlns:a16="http://schemas.microsoft.com/office/drawing/2014/main" id="{5CAC7525-8A2F-5D9E-9777-A054E87AB6FD}"/>
              </a:ext>
            </a:extLst>
          </p:cNvPr>
          <p:cNvSpPr/>
          <p:nvPr/>
        </p:nvSpPr>
        <p:spPr>
          <a:xfrm>
            <a:off x="9424424" y="7777244"/>
            <a:ext cx="213716" cy="440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MD" noProof="0" dirty="0"/>
          </a:p>
        </p:txBody>
      </p:sp>
      <p:sp>
        <p:nvSpPr>
          <p:cNvPr id="458" name="Arrow: Right 457">
            <a:extLst>
              <a:ext uri="{FF2B5EF4-FFF2-40B4-BE49-F238E27FC236}">
                <a16:creationId xmlns:a16="http://schemas.microsoft.com/office/drawing/2014/main" id="{A60D364D-48DE-83E6-1FF5-388DAC643DFD}"/>
              </a:ext>
            </a:extLst>
          </p:cNvPr>
          <p:cNvSpPr/>
          <p:nvPr/>
        </p:nvSpPr>
        <p:spPr>
          <a:xfrm>
            <a:off x="9412271" y="9495350"/>
            <a:ext cx="213716" cy="440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MD" noProof="0" dirty="0"/>
          </a:p>
        </p:txBody>
      </p:sp>
      <p:sp>
        <p:nvSpPr>
          <p:cNvPr id="459" name="Arrow: Right 458">
            <a:extLst>
              <a:ext uri="{FF2B5EF4-FFF2-40B4-BE49-F238E27FC236}">
                <a16:creationId xmlns:a16="http://schemas.microsoft.com/office/drawing/2014/main" id="{CF52535D-1822-4DED-3D06-D57538D9A572}"/>
              </a:ext>
            </a:extLst>
          </p:cNvPr>
          <p:cNvSpPr/>
          <p:nvPr/>
        </p:nvSpPr>
        <p:spPr>
          <a:xfrm>
            <a:off x="9473361" y="3992675"/>
            <a:ext cx="213716" cy="440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MD" noProof="0" dirty="0"/>
          </a:p>
        </p:txBody>
      </p:sp>
      <p:sp>
        <p:nvSpPr>
          <p:cNvPr id="460" name="Google Shape;644;p72">
            <a:extLst>
              <a:ext uri="{FF2B5EF4-FFF2-40B4-BE49-F238E27FC236}">
                <a16:creationId xmlns:a16="http://schemas.microsoft.com/office/drawing/2014/main" id="{A0E315D0-41EB-541E-B999-EDDCE511DDDC}"/>
              </a:ext>
            </a:extLst>
          </p:cNvPr>
          <p:cNvSpPr txBox="1"/>
          <p:nvPr/>
        </p:nvSpPr>
        <p:spPr>
          <a:xfrm>
            <a:off x="9412271" y="2111616"/>
            <a:ext cx="7811743" cy="138495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o-MD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Component</a:t>
            </a:r>
            <a:r>
              <a:rPr lang="en-US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</a:t>
            </a:r>
            <a:r>
              <a:rPr lang="ro-MD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/subs</a:t>
            </a:r>
            <a:r>
              <a:rPr lang="en-US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y</a:t>
            </a:r>
            <a:r>
              <a:rPr lang="ro-MD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stem</a:t>
            </a:r>
            <a:r>
              <a:rPr lang="en-US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</a:t>
            </a:r>
            <a:r>
              <a:rPr lang="ro-MD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of</a:t>
            </a:r>
            <a:r>
              <a:rPr lang="ro-MD" sz="2800" b="1" i="0" u="none" strike="noStrike" cap="none" noProof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GB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National Informational System in the Energy Efficiency</a:t>
            </a:r>
            <a:endParaRPr lang="ro-MD" sz="2800" b="1" i="0" u="none" strike="noStrike" cap="none" noProof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EC9EA7B8-B9A9-DAFB-BADF-051629BDA1F3}"/>
              </a:ext>
            </a:extLst>
          </p:cNvPr>
          <p:cNvSpPr txBox="1"/>
          <p:nvPr/>
        </p:nvSpPr>
        <p:spPr>
          <a:xfrm>
            <a:off x="9691785" y="9197734"/>
            <a:ext cx="7546900" cy="830997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n-US" sz="2400" dirty="0">
                <a:solidFill>
                  <a:schemeClr val="tx1">
                    <a:lumMod val="50000"/>
                  </a:schemeClr>
                </a:solidFill>
                <a:cs typeface="Calibri"/>
                <a:sym typeface="Calibri"/>
              </a:rPr>
              <a:t>7. information subsystem "Administration and access SINEE".</a:t>
            </a:r>
            <a:endParaRPr lang="ro-MD" sz="24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2" name="Arrow: Right 461">
            <a:extLst>
              <a:ext uri="{FF2B5EF4-FFF2-40B4-BE49-F238E27FC236}">
                <a16:creationId xmlns:a16="http://schemas.microsoft.com/office/drawing/2014/main" id="{A0563981-5E2B-08C3-4DA4-3462C6009866}"/>
              </a:ext>
            </a:extLst>
          </p:cNvPr>
          <p:cNvSpPr/>
          <p:nvPr/>
        </p:nvSpPr>
        <p:spPr>
          <a:xfrm>
            <a:off x="9439095" y="4968921"/>
            <a:ext cx="213716" cy="440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MD" noProof="0" dirty="0"/>
          </a:p>
        </p:txBody>
      </p:sp>
    </p:spTree>
    <p:extLst>
      <p:ext uri="{BB962C8B-B14F-4D97-AF65-F5344CB8AC3E}">
        <p14:creationId xmlns:p14="http://schemas.microsoft.com/office/powerpoint/2010/main" val="3536643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Google Shape;623;p70" descr="Screen Shot 2022-02-22 at 13.02.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4734" y="1759632"/>
            <a:ext cx="16379322" cy="207334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pic>
        <p:nvPicPr>
          <p:cNvPr id="624" name="Google Shape;624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19543" y="343081"/>
            <a:ext cx="1289823" cy="1625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70" descr="Screen Shot 2022-02-22 at 13.02.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4734" y="1759632"/>
            <a:ext cx="16379322" cy="207334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pic>
        <p:nvPicPr>
          <p:cNvPr id="626" name="Google Shape;626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19543" y="343081"/>
            <a:ext cx="1289823" cy="1625177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70"/>
          <p:cNvSpPr txBox="1"/>
          <p:nvPr/>
        </p:nvSpPr>
        <p:spPr>
          <a:xfrm>
            <a:off x="994734" y="840497"/>
            <a:ext cx="10094933" cy="129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STATE OF PLAY</a:t>
            </a:r>
            <a:br>
              <a:rPr lang="en-US" sz="6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Energy Efficiency</a:t>
            </a:r>
            <a:endParaRPr sz="28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28" name="Google Shape;628;p70"/>
          <p:cNvGraphicFramePr/>
          <p:nvPr>
            <p:extLst>
              <p:ext uri="{D42A27DB-BD31-4B8C-83A1-F6EECF244321}">
                <p14:modId xmlns:p14="http://schemas.microsoft.com/office/powerpoint/2010/main" val="363582915"/>
              </p:ext>
            </p:extLst>
          </p:nvPr>
        </p:nvGraphicFramePr>
        <p:xfrm>
          <a:off x="1094923" y="2728171"/>
          <a:ext cx="17902850" cy="7002820"/>
        </p:xfrm>
        <a:graphic>
          <a:graphicData uri="http://schemas.openxmlformats.org/drawingml/2006/table">
            <a:tbl>
              <a:tblPr firstRow="1" bandRow="1">
                <a:noFill/>
                <a:tableStyleId>{387E70D0-D6C9-4B74-ADFB-3F194BDBD662}</a:tableStyleId>
              </a:tblPr>
              <a:tblGrid>
                <a:gridCol w="307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96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7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0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1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Status</a:t>
                      </a:r>
                      <a:endParaRPr sz="24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Activities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Budget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Implementation period</a:t>
                      </a:r>
                      <a:endParaRPr sz="24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Moldova Energy Efficiency Project (MEEP)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0" u="none" strike="noStrike" cap="none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Ongoing</a:t>
                      </a:r>
                      <a:endParaRPr sz="1600" u="none" strike="noStrike" cap="none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457200" marR="0" lvl="0" indent="-457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Health institution and hospital buildings</a:t>
                      </a:r>
                      <a:endParaRPr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b="1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Total: 76.905 mln. EUR</a:t>
                      </a:r>
                      <a:endParaRPr sz="2000" b="1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EU grant - 15.5 mln. EUR</a:t>
                      </a:r>
                      <a:endParaRPr sz="20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EIB loan – 30 mln. EUR </a:t>
                      </a:r>
                      <a:endParaRPr sz="20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EBRD loan - 30 mln. EUR </a:t>
                      </a:r>
                      <a:endParaRPr sz="20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MD Government -  1.405 mln. EUR</a:t>
                      </a:r>
                      <a:br>
                        <a:rPr lang="ro-MD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ro-MD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(will be extended by + 10 mln EUR due to residential component)</a:t>
                      </a: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20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2022-2027</a:t>
                      </a:r>
                      <a:endParaRPr sz="2000" u="none" strike="noStrike" cap="none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9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Sustainable Transition to Energy Efficiency in Moldova (STEEM)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Ongoing</a:t>
                      </a:r>
                      <a:endParaRPr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457200" marR="0" lvl="0" indent="-457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Renovation of public buildings with focus on energy efficiency - 46 public social buildings;</a:t>
                      </a:r>
                      <a:endParaRPr sz="16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Installation of Individual Heating Points in public buildings connected to SACET, around 280 IHP;</a:t>
                      </a:r>
                      <a:endParaRPr sz="16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Technical assistance;</a:t>
                      </a:r>
                      <a:endParaRPr sz="20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Emergency response.</a:t>
                      </a:r>
                      <a:endParaRPr sz="16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Total: </a:t>
                      </a:r>
                      <a:r>
                        <a:rPr lang="en-US" sz="2000" b="1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54.5 mln. USD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IBRD/WB loan - 50 mln. USD</a:t>
                      </a:r>
                      <a:endParaRPr sz="1600" b="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M-GROW grant - 4.5 mln. USD</a:t>
                      </a:r>
                      <a:endParaRPr sz="2000" b="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2024-2029</a:t>
                      </a:r>
                      <a:endParaRPr sz="2000" u="none" strike="noStrike" cap="none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Energy Efficiency in Public Buildings in Moldova (INSPIREE)</a:t>
                      </a:r>
                      <a:endParaRPr sz="2000" b="1" u="none" strike="noStrike" cap="none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Ongoing</a:t>
                      </a:r>
                      <a:endParaRPr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Renovation of 30 public buildings with focus on energy efficiency (16 higher education buildings</a:t>
                      </a:r>
                      <a:r>
                        <a:rPr lang="en-US" sz="2000" u="none" strike="noStrike" cap="none" baseline="0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and </a:t>
                      </a: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 district hospitals) ;</a:t>
                      </a:r>
                      <a:endParaRPr sz="16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Technical assistance.</a:t>
                      </a:r>
                      <a:endParaRPr sz="16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b="1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Total: 73.0 mln. EUR 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AFD loan – 30 mln. EUR 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KfW grant – 38.7 mln. EUR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Contribution of the Republic of Moldova - 4.3 mln. EUR </a:t>
                      </a:r>
                      <a:endParaRPr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3070C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2025-2030</a:t>
                      </a:r>
                      <a:endParaRPr sz="1600" u="none" strike="noStrike" cap="none" dirty="0">
                        <a:solidFill>
                          <a:srgbClr val="59595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29" name="Google Shape;629;p70" descr="European Bank for Reconstruction and ..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96923" y="9317970"/>
            <a:ext cx="2864510" cy="1506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70" descr="European Union - Wikipedi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6490" y="9609059"/>
            <a:ext cx="1672266" cy="1112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70" descr="KfW - Wikipedi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378609" y="9853337"/>
            <a:ext cx="2443575" cy="868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70" descr="World Bank | Page 2 | IM Resource Portal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789773" y="9549718"/>
            <a:ext cx="2370476" cy="1266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70" descr="Agence Française de Developpement (AFD ..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484236" y="9737110"/>
            <a:ext cx="2443574" cy="1018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70" descr="Banca Europeană de Investiții (BEI) | Uniunea Europeană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698446" y="9374731"/>
            <a:ext cx="4969843" cy="1528255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70"/>
          <p:cNvSpPr txBox="1">
            <a:spLocks noGrp="1"/>
          </p:cNvSpPr>
          <p:nvPr>
            <p:ph type="sldNum" idx="12"/>
          </p:nvPr>
        </p:nvSpPr>
        <p:spPr>
          <a:xfrm>
            <a:off x="14895205" y="10677531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None/>
              </a:pPr>
              <a:t>5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70"/>
          <p:cNvSpPr txBox="1"/>
          <p:nvPr/>
        </p:nvSpPr>
        <p:spPr>
          <a:xfrm>
            <a:off x="987878" y="2074412"/>
            <a:ext cx="1005023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Major projects for improving energy efficiency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69" descr="Screen Shot 2022-02-22 at 13.02.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128" y="1759632"/>
            <a:ext cx="16379322" cy="207334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pic>
        <p:nvPicPr>
          <p:cNvPr id="493" name="Google Shape;493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19543" y="343081"/>
            <a:ext cx="1289823" cy="1625177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9"/>
          <p:cNvSpPr txBox="1"/>
          <p:nvPr/>
        </p:nvSpPr>
        <p:spPr>
          <a:xfrm>
            <a:off x="994734" y="840497"/>
            <a:ext cx="10094933" cy="129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STATE OF PLAY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Energy Efficiency</a:t>
            </a:r>
            <a:br>
              <a:rPr lang="en-US" sz="7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Font typeface="Calibri"/>
              <a:buNone/>
            </a:pPr>
            <a:endParaRPr sz="40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9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None/>
              </a:pPr>
              <a:t>6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Slide bullet text">
            <a:extLst>
              <a:ext uri="{FF2B5EF4-FFF2-40B4-BE49-F238E27FC236}">
                <a16:creationId xmlns:a16="http://schemas.microsoft.com/office/drawing/2014/main" id="{4CE97D7B-11ED-AB27-05FB-CA4C5A588A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8456" y="4614863"/>
            <a:ext cx="10331041" cy="5802108"/>
          </a:xfrm>
          <a:prstGeom prst="rect">
            <a:avLst/>
          </a:prstGeom>
          <a:noFill/>
          <a:ln>
            <a:solidFill>
              <a:srgbClr val="003462">
                <a:lumMod val="25000"/>
                <a:lumOff val="75000"/>
              </a:srgbClr>
            </a:solidFill>
          </a:ln>
        </p:spPr>
        <p:txBody>
          <a:bodyPr anchor="ctr">
            <a:noAutofit/>
          </a:bodyPr>
          <a:lstStyle/>
          <a:p>
            <a:pPr marL="0" marR="0" lvl="0" indent="0" algn="just" defTabSz="91440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80000"/>
              <a:buFontTx/>
              <a:buNone/>
              <a:tabLst/>
              <a:defRPr/>
            </a:pPr>
            <a:r>
              <a:rPr kumimoji="0" lang="x-none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Following the meeting of July 22, 2025, regarding the investment projects under the </a:t>
            </a:r>
            <a:r>
              <a:rPr kumimoji="0" lang="x-none" sz="2400" b="1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Reform and Growth Mechanism </a:t>
            </a:r>
            <a:r>
              <a:rPr kumimoji="0" lang="x-none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for the Republic of Moldova, which are to be financed through the Neighborhood Investment Platform in </a:t>
            </a:r>
            <a:r>
              <a:rPr kumimoji="0" lang="x-none" sz="2400" b="1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Lot II</a:t>
            </a:r>
            <a:r>
              <a:rPr kumimoji="0" lang="x-none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, the Project "</a:t>
            </a:r>
            <a:r>
              <a:rPr kumimoji="0" lang="x-none" sz="2400" b="1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PEEB (Program for Energy Efficiency in Public Buildings</a:t>
            </a:r>
            <a:r>
              <a:rPr kumimoji="0" lang="x-none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)"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was presented </a:t>
            </a:r>
            <a:r>
              <a:rPr kumimoji="0" lang="x-none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and is included in the List of Priority Projects in order to advance the technical and economic preparation and present it in terms of maturity evolution.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D5D5D5">
                  <a:lumMod val="10000"/>
                </a:srgbClr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just" defTabSz="91440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80000"/>
              <a:buFontTx/>
              <a:buNone/>
              <a:tabLst/>
              <a:defRPr/>
            </a:pPr>
            <a:r>
              <a:rPr lang="en-US" sz="2400" dirty="0">
                <a:solidFill>
                  <a:srgbClr val="D5D5D5">
                    <a:lumMod val="10000"/>
                  </a:srgbClr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Total budget estimated – 103.4 mln EUR </a:t>
            </a:r>
            <a:r>
              <a:rPr lang="en-US" sz="2400" b="0" dirty="0">
                <a:solidFill>
                  <a:srgbClr val="D5D5D5">
                    <a:lumMod val="10000"/>
                  </a:srgbClr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(by AFD and other co-financiers)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  <a:ea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454A0C-2FB1-1839-3572-6D13C2E9808C}"/>
              </a:ext>
            </a:extLst>
          </p:cNvPr>
          <p:cNvSpPr txBox="1"/>
          <p:nvPr/>
        </p:nvSpPr>
        <p:spPr>
          <a:xfrm>
            <a:off x="1098499" y="2869423"/>
            <a:ext cx="10131476" cy="1273682"/>
          </a:xfrm>
          <a:prstGeom prst="rect">
            <a:avLst/>
          </a:prstGeom>
          <a:solidFill>
            <a:srgbClr val="003462">
              <a:lumMod val="10000"/>
              <a:lumOff val="90000"/>
            </a:srgbClr>
          </a:solidFill>
          <a:ln w="12700" cap="flat">
            <a:solidFill>
              <a:srgbClr val="D5D5D5"/>
            </a:solidFill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Times New Roman" panose="02020603050405020304" pitchFamily="18" charset="0"/>
              </a:rPr>
              <a:t>PEEB (Program for Energy Efficiency in Public Buildings)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Arial" panose="020B0604020202020204" pitchFamily="34" charset="0"/>
            </a:endParaRPr>
          </a:p>
        </p:txBody>
      </p:sp>
      <p:sp>
        <p:nvSpPr>
          <p:cNvPr id="32" name="Slide bullet text">
            <a:extLst>
              <a:ext uri="{FF2B5EF4-FFF2-40B4-BE49-F238E27FC236}">
                <a16:creationId xmlns:a16="http://schemas.microsoft.com/office/drawing/2014/main" id="{A55EF980-1D9C-CA94-729B-40D21D77A0EC}"/>
              </a:ext>
            </a:extLst>
          </p:cNvPr>
          <p:cNvSpPr txBox="1">
            <a:spLocks/>
          </p:cNvSpPr>
          <p:nvPr/>
        </p:nvSpPr>
        <p:spPr>
          <a:xfrm>
            <a:off x="11887201" y="4257675"/>
            <a:ext cx="7100888" cy="6329362"/>
          </a:xfrm>
          <a:prstGeom prst="rect">
            <a:avLst/>
          </a:prstGeom>
          <a:ln w="12700">
            <a:solidFill>
              <a:srgbClr val="003462">
                <a:lumMod val="25000"/>
                <a:lumOff val="75000"/>
              </a:srgb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lvl="0" indent="0" algn="just" defTabSz="2438338" rtl="0" eaLnBrk="1" fontAlgn="auto" latinLnBrk="0" hangingPunct="1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Clr>
                <a:srgbClr val="00B050"/>
              </a:buClr>
              <a:buSzPct val="180000"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The Ministry of Energy:</a:t>
            </a:r>
          </a:p>
          <a:p>
            <a:pPr lvl="0" algn="just">
              <a:lnSpc>
                <a:spcPct val="110000"/>
              </a:lnSpc>
              <a:spcBef>
                <a:spcPts val="2400"/>
              </a:spcBef>
              <a:buClr>
                <a:srgbClr val="00B050"/>
              </a:buClr>
              <a:buSzPct val="180000"/>
              <a:buFont typeface="Wingdings" panose="05000000000000000000" pitchFamily="2" charset="2"/>
              <a:buChar char="q"/>
              <a:defRPr/>
            </a:pPr>
            <a:r>
              <a:rPr lang="ro-MD" sz="2800" dirty="0">
                <a:latin typeface="Georgia" panose="02040502050405020303" pitchFamily="18" charset="0"/>
                <a:ea typeface="Calibri" panose="020F0502020204030204" pitchFamily="34" charset="0"/>
              </a:rPr>
              <a:t>A</a:t>
            </a:r>
            <a:r>
              <a:rPr lang="en-GB" sz="2800" dirty="0">
                <a:latin typeface="Georgia" panose="02040502050405020303" pitchFamily="18" charset="0"/>
                <a:ea typeface="Calibri" panose="020F0502020204030204" pitchFamily="34" charset="0"/>
              </a:rPr>
              <a:t>fter completing the Pre-Feasibility Study for the PEEB Project</a:t>
            </a:r>
            <a:r>
              <a:rPr lang="ro-MD" sz="2800" dirty="0">
                <a:latin typeface="Georgia" panose="02040502050405020303" pitchFamily="18" charset="0"/>
                <a:ea typeface="Calibri" panose="020F0502020204030204" pitchFamily="34" charset="0"/>
              </a:rPr>
              <a:t>,</a:t>
            </a:r>
            <a:r>
              <a:rPr lang="en-GB" sz="2800" dirty="0">
                <a:latin typeface="Georgia" panose="02040502050405020303" pitchFamily="18" charset="0"/>
                <a:ea typeface="Calibri" panose="020F0502020204030204" pitchFamily="34" charset="0"/>
              </a:rPr>
              <a:t> 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the </a:t>
            </a:r>
            <a:r>
              <a:rPr kumimoji="0" lang="ro-MD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project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 Draft </a:t>
            </a:r>
            <a:r>
              <a:rPr kumimoji="0" lang="ro-MD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was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 examinat</a:t>
            </a:r>
            <a:r>
              <a:rPr kumimoji="0" lang="ro-MD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ed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 at the meetings of the Council for the Coordination of Sustainable Development and, subsequently, the Interministerial Committee for Strategic Planning</a:t>
            </a:r>
            <a:r>
              <a:rPr kumimoji="0" lang="ro-MD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 in October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, </a:t>
            </a:r>
            <a:r>
              <a:rPr kumimoji="0" lang="ro-MD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and was succesefully approved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.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Helvetica Neue"/>
            </a:endParaRPr>
          </a:p>
        </p:txBody>
      </p:sp>
      <p:sp>
        <p:nvSpPr>
          <p:cNvPr id="33" name="Arrow: Right 7">
            <a:extLst>
              <a:ext uri="{FF2B5EF4-FFF2-40B4-BE49-F238E27FC236}">
                <a16:creationId xmlns:a16="http://schemas.microsoft.com/office/drawing/2014/main" id="{A32D3E51-6375-5E8F-4691-7BD2DF65C3B2}"/>
              </a:ext>
            </a:extLst>
          </p:cNvPr>
          <p:cNvSpPr/>
          <p:nvPr/>
        </p:nvSpPr>
        <p:spPr>
          <a:xfrm>
            <a:off x="11226870" y="3028950"/>
            <a:ext cx="655982" cy="695739"/>
          </a:xfrm>
          <a:prstGeom prst="rightArrow">
            <a:avLst/>
          </a:prstGeom>
          <a:solidFill>
            <a:srgbClr val="003462">
              <a:lumMod val="10000"/>
              <a:lumOff val="90000"/>
            </a:srgbClr>
          </a:solidFill>
          <a:ln w="12700" cap="flat">
            <a:solidFill>
              <a:srgbClr val="D5D5D5"/>
            </a:solidFill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0" cap="none" spc="0" normalizeH="0" baseline="0" noProof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Georgia" panose="02040502050405020303" pitchFamily="18" charset="0"/>
              <a:sym typeface="Helvetica Neue Medium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29D3B5-2513-F28F-328B-DA07C280143E}"/>
              </a:ext>
            </a:extLst>
          </p:cNvPr>
          <p:cNvSpPr txBox="1"/>
          <p:nvPr/>
        </p:nvSpPr>
        <p:spPr>
          <a:xfrm>
            <a:off x="11909494" y="2314997"/>
            <a:ext cx="7064306" cy="1641475"/>
          </a:xfrm>
          <a:prstGeom prst="rect">
            <a:avLst/>
          </a:prstGeom>
          <a:solidFill>
            <a:srgbClr val="003462">
              <a:lumMod val="10000"/>
              <a:lumOff val="90000"/>
            </a:srgbClr>
          </a:solidFill>
          <a:ln w="12700" cap="flat">
            <a:solidFill>
              <a:srgbClr val="D5D5D5"/>
            </a:solidFill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</a:rPr>
              <a:t>Recent steps undertaken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Google Shape;636;p70"/>
          <p:cNvSpPr txBox="1"/>
          <p:nvPr/>
        </p:nvSpPr>
        <p:spPr>
          <a:xfrm>
            <a:off x="987878" y="2074412"/>
            <a:ext cx="1005023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NEW major project for improving energy efficiency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>
          <a:extLst>
            <a:ext uri="{FF2B5EF4-FFF2-40B4-BE49-F238E27FC236}">
              <a16:creationId xmlns:a16="http://schemas.microsoft.com/office/drawing/2014/main" id="{457775AF-38B5-3BE9-93DF-4E4BCD904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69" descr="Screen Shot 2022-02-22 at 13.02.32.png">
            <a:extLst>
              <a:ext uri="{FF2B5EF4-FFF2-40B4-BE49-F238E27FC236}">
                <a16:creationId xmlns:a16="http://schemas.microsoft.com/office/drawing/2014/main" id="{007C4874-070C-0F49-D206-9DB9FC14106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128" y="1759632"/>
            <a:ext cx="16379322" cy="207334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pic>
        <p:nvPicPr>
          <p:cNvPr id="493" name="Google Shape;493;p69">
            <a:extLst>
              <a:ext uri="{FF2B5EF4-FFF2-40B4-BE49-F238E27FC236}">
                <a16:creationId xmlns:a16="http://schemas.microsoft.com/office/drawing/2014/main" id="{EF792BA8-63DC-FF2B-73B6-41F28CADF0C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19543" y="343081"/>
            <a:ext cx="1289823" cy="1625177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9">
            <a:extLst>
              <a:ext uri="{FF2B5EF4-FFF2-40B4-BE49-F238E27FC236}">
                <a16:creationId xmlns:a16="http://schemas.microsoft.com/office/drawing/2014/main" id="{1C475C11-B9F5-4852-6199-50D32EA14059}"/>
              </a:ext>
            </a:extLst>
          </p:cNvPr>
          <p:cNvSpPr txBox="1"/>
          <p:nvPr/>
        </p:nvSpPr>
        <p:spPr>
          <a:xfrm>
            <a:off x="994734" y="840497"/>
            <a:ext cx="10094933" cy="129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STATE OF PLAY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Energy Efficiency</a:t>
            </a:r>
            <a:br>
              <a:rPr lang="en-US" sz="7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Font typeface="Calibri"/>
              <a:buNone/>
            </a:pPr>
            <a:endParaRPr sz="40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9">
            <a:extLst>
              <a:ext uri="{FF2B5EF4-FFF2-40B4-BE49-F238E27FC236}">
                <a16:creationId xmlns:a16="http://schemas.microsoft.com/office/drawing/2014/main" id="{B149B9A0-C4A5-BC76-CB47-6392CC13A7E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None/>
              </a:pPr>
              <a:t>7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Slide bullet text">
            <a:extLst>
              <a:ext uri="{FF2B5EF4-FFF2-40B4-BE49-F238E27FC236}">
                <a16:creationId xmlns:a16="http://schemas.microsoft.com/office/drawing/2014/main" id="{4983ED81-81C5-11B2-5C6A-6C8B62E61C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8456" y="4614863"/>
            <a:ext cx="10331041" cy="5802108"/>
          </a:xfrm>
          <a:prstGeom prst="rect">
            <a:avLst/>
          </a:prstGeom>
          <a:noFill/>
          <a:ln>
            <a:solidFill>
              <a:srgbClr val="003462">
                <a:lumMod val="25000"/>
                <a:lumOff val="75000"/>
              </a:srgbClr>
            </a:solidFill>
          </a:ln>
        </p:spPr>
        <p:txBody>
          <a:bodyPr anchor="ctr">
            <a:noAutofit/>
          </a:bodyPr>
          <a:lstStyle/>
          <a:p>
            <a:pPr marL="0" marR="0" lvl="0" indent="0" algn="just" defTabSz="91440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80000"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In collaboration with the World Bank, a concept note is being developed for the implementation of the second project, “</a:t>
            </a: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Sustainable Transition through Energy Efficiency for Moldova” (STEEM 2)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. The upcoming project will support the establishment and operationalization of a </a:t>
            </a: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</a:rPr>
              <a:t>Revolving Energy Efficiency Fund (EERF),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D5D5D5">
                    <a:lumMod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designed to recover investments through the energy savings achieved by beneficiaries. By initially focusing on the buildings of Central Public Administration Authorities (CPAs), the initiative will lay the foundation for a sustainable system to improve energy efficiency in public buildings nationwide.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  <a:ea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EC751F-624A-B6C1-2532-0519F799D7EF}"/>
              </a:ext>
            </a:extLst>
          </p:cNvPr>
          <p:cNvSpPr txBox="1"/>
          <p:nvPr/>
        </p:nvSpPr>
        <p:spPr>
          <a:xfrm>
            <a:off x="1098499" y="2869423"/>
            <a:ext cx="10131476" cy="1273682"/>
          </a:xfrm>
          <a:prstGeom prst="rect">
            <a:avLst/>
          </a:prstGeom>
          <a:solidFill>
            <a:srgbClr val="003462">
              <a:lumMod val="10000"/>
              <a:lumOff val="90000"/>
            </a:srgbClr>
          </a:solidFill>
          <a:ln w="12700" cap="flat">
            <a:solidFill>
              <a:srgbClr val="D5D5D5"/>
            </a:solidFill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>
              <a:lnSpc>
                <a:spcPct val="115000"/>
              </a:lnSpc>
              <a:spcAft>
                <a:spcPts val="300"/>
              </a:spcAft>
              <a:buClrTx/>
              <a:defRPr/>
            </a:pPr>
            <a:r>
              <a:rPr lang="ro-MD" sz="3200" b="1" dirty="0">
                <a:solidFill>
                  <a:srgbClr val="D5D5D5">
                    <a:lumMod val="10000"/>
                  </a:srgbClr>
                </a:solidFill>
                <a:latin typeface="Georgia" panose="02040502050405020303" pitchFamily="18" charset="0"/>
              </a:rPr>
              <a:t>„</a:t>
            </a:r>
            <a:r>
              <a:rPr lang="en-GB" sz="3200" b="1" dirty="0">
                <a:solidFill>
                  <a:srgbClr val="D5D5D5">
                    <a:lumMod val="10000"/>
                  </a:srgbClr>
                </a:solidFill>
                <a:latin typeface="Georgia" panose="02040502050405020303" pitchFamily="18" charset="0"/>
              </a:rPr>
              <a:t>Sustainable Transition through Energy Efficiency for Moldova” (STEEM 2</a:t>
            </a:r>
            <a:r>
              <a:rPr lang="ro-MD" sz="3200" b="1" dirty="0">
                <a:solidFill>
                  <a:srgbClr val="D5D5D5">
                    <a:lumMod val="10000"/>
                  </a:srgbClr>
                </a:solidFill>
                <a:latin typeface="Georgia" panose="02040502050405020303" pitchFamily="18" charset="0"/>
              </a:rPr>
              <a:t>)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Arial" panose="020B0604020202020204" pitchFamily="34" charset="0"/>
            </a:endParaRPr>
          </a:p>
        </p:txBody>
      </p:sp>
      <p:sp>
        <p:nvSpPr>
          <p:cNvPr id="32" name="Slide bullet text">
            <a:extLst>
              <a:ext uri="{FF2B5EF4-FFF2-40B4-BE49-F238E27FC236}">
                <a16:creationId xmlns:a16="http://schemas.microsoft.com/office/drawing/2014/main" id="{60BFCC4F-DF9C-1C22-0480-4937382B5A06}"/>
              </a:ext>
            </a:extLst>
          </p:cNvPr>
          <p:cNvSpPr txBox="1">
            <a:spLocks/>
          </p:cNvSpPr>
          <p:nvPr/>
        </p:nvSpPr>
        <p:spPr>
          <a:xfrm>
            <a:off x="11887201" y="4257675"/>
            <a:ext cx="7100888" cy="6329362"/>
          </a:xfrm>
          <a:prstGeom prst="rect">
            <a:avLst/>
          </a:prstGeom>
          <a:ln w="12700">
            <a:solidFill>
              <a:srgbClr val="003462">
                <a:lumMod val="25000"/>
                <a:lumOff val="75000"/>
              </a:srgb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lvl="0" indent="0" algn="just" defTabSz="2438338" rtl="0" eaLnBrk="1" fontAlgn="auto" latinLnBrk="0" hangingPunct="1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Clr>
                <a:srgbClr val="00B050"/>
              </a:buClr>
              <a:buSzPct val="180000"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The Ministry of Energy</a:t>
            </a:r>
            <a:r>
              <a:rPr kumimoji="0" lang="ro-MD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 and NCSE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sym typeface="Helvetica Neue"/>
              </a:rPr>
              <a:t>:</a:t>
            </a:r>
          </a:p>
          <a:p>
            <a:pPr lvl="0" algn="just">
              <a:lnSpc>
                <a:spcPct val="110000"/>
              </a:lnSpc>
              <a:spcBef>
                <a:spcPts val="2400"/>
              </a:spcBef>
              <a:buClr>
                <a:srgbClr val="00B050"/>
              </a:buClr>
              <a:buSzPct val="180000"/>
              <a:buFont typeface="Wingdings" panose="05000000000000000000" pitchFamily="2" charset="2"/>
              <a:buChar char="q"/>
              <a:defRPr/>
            </a:pPr>
            <a:r>
              <a:rPr lang="ro-MD" sz="2800" dirty="0">
                <a:latin typeface="Georgia" panose="02040502050405020303" pitchFamily="18" charset="0"/>
                <a:ea typeface="Calibri" panose="020F0502020204030204" pitchFamily="34" charset="0"/>
              </a:rPr>
              <a:t>W</a:t>
            </a:r>
            <a:r>
              <a:rPr lang="en-GB" sz="2800" dirty="0">
                <a:latin typeface="Georgia" panose="02040502050405020303" pitchFamily="18" charset="0"/>
                <a:ea typeface="Calibri" panose="020F0502020204030204" pitchFamily="34" charset="0"/>
              </a:rPr>
              <a:t>ill identify 10 buildings of the Central Public Administration Authorities (CPAs) that demonstrate the highest real potential for energy savings.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Helvetica Neue"/>
            </a:endParaRPr>
          </a:p>
        </p:txBody>
      </p:sp>
      <p:sp>
        <p:nvSpPr>
          <p:cNvPr id="33" name="Arrow: Right 7">
            <a:extLst>
              <a:ext uri="{FF2B5EF4-FFF2-40B4-BE49-F238E27FC236}">
                <a16:creationId xmlns:a16="http://schemas.microsoft.com/office/drawing/2014/main" id="{C93EBD64-67AD-994B-97B4-31A61DAEBD37}"/>
              </a:ext>
            </a:extLst>
          </p:cNvPr>
          <p:cNvSpPr/>
          <p:nvPr/>
        </p:nvSpPr>
        <p:spPr>
          <a:xfrm>
            <a:off x="11226870" y="3028950"/>
            <a:ext cx="655982" cy="695739"/>
          </a:xfrm>
          <a:prstGeom prst="rightArrow">
            <a:avLst/>
          </a:prstGeom>
          <a:solidFill>
            <a:srgbClr val="003462">
              <a:lumMod val="10000"/>
              <a:lumOff val="90000"/>
            </a:srgbClr>
          </a:solidFill>
          <a:ln w="12700" cap="flat">
            <a:solidFill>
              <a:srgbClr val="D5D5D5"/>
            </a:solidFill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0" cap="none" spc="0" normalizeH="0" baseline="0" noProof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Georgia" panose="02040502050405020303" pitchFamily="18" charset="0"/>
              <a:sym typeface="Helvetica Neue Medium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0A8ED00-D423-9DFD-89EC-5E67043CE4C6}"/>
              </a:ext>
            </a:extLst>
          </p:cNvPr>
          <p:cNvSpPr txBox="1"/>
          <p:nvPr/>
        </p:nvSpPr>
        <p:spPr>
          <a:xfrm>
            <a:off x="11909494" y="2314997"/>
            <a:ext cx="7064306" cy="1641475"/>
          </a:xfrm>
          <a:prstGeom prst="rect">
            <a:avLst/>
          </a:prstGeom>
          <a:solidFill>
            <a:srgbClr val="003462">
              <a:lumMod val="10000"/>
              <a:lumOff val="90000"/>
            </a:srgbClr>
          </a:solidFill>
          <a:ln w="12700" cap="flat">
            <a:solidFill>
              <a:srgbClr val="D5D5D5"/>
            </a:solidFill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D" sz="3200" b="1" dirty="0">
                <a:solidFill>
                  <a:schemeClr val="tx1"/>
                </a:solidFill>
                <a:latin typeface="Georgia" panose="02040502050405020303" pitchFamily="18" charset="0"/>
              </a:rPr>
              <a:t>Next 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</a:rPr>
              <a:t>step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Google Shape;636;p70">
            <a:extLst>
              <a:ext uri="{FF2B5EF4-FFF2-40B4-BE49-F238E27FC236}">
                <a16:creationId xmlns:a16="http://schemas.microsoft.com/office/drawing/2014/main" id="{05988D55-7389-7ADB-E2B1-4C863B1D137E}"/>
              </a:ext>
            </a:extLst>
          </p:cNvPr>
          <p:cNvSpPr txBox="1"/>
          <p:nvPr/>
        </p:nvSpPr>
        <p:spPr>
          <a:xfrm>
            <a:off x="987878" y="2074412"/>
            <a:ext cx="1005023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NEW pilot project for improving energy efficiency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7452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3"/>
          <p:cNvSpPr txBox="1">
            <a:spLocks noGrp="1"/>
          </p:cNvSpPr>
          <p:nvPr>
            <p:ph type="body" idx="1"/>
          </p:nvPr>
        </p:nvSpPr>
        <p:spPr>
          <a:xfrm>
            <a:off x="990477" y="5445637"/>
            <a:ext cx="18114634" cy="1072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75" tIns="37675" rIns="37675" bIns="37675" anchor="t" anchorCtr="0">
            <a:normAutofit fontScale="77500" lnSpcReduction="20000"/>
          </a:bodyPr>
          <a:lstStyle/>
          <a:p>
            <a:pPr marL="237056" lvl="0" indent="-17434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None/>
            </a:pPr>
            <a:r>
              <a:rPr lang="en-US" sz="11296" dirty="0"/>
              <a:t>Thank you for your attention!</a:t>
            </a:r>
            <a:endParaRPr dirty="0"/>
          </a:p>
          <a:p>
            <a:pPr marL="237056" lvl="0" indent="-17434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None/>
            </a:pPr>
            <a:endParaRPr dirty="0"/>
          </a:p>
        </p:txBody>
      </p:sp>
      <p:pic>
        <p:nvPicPr>
          <p:cNvPr id="782" name="Google Shape;782;p23" descr="Screen Shot 2022-02-22 at 13.02.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3587" y="9996448"/>
            <a:ext cx="12462102" cy="158899"/>
          </a:xfrm>
          <a:prstGeom prst="rect">
            <a:avLst/>
          </a:prstGeom>
          <a:noFill/>
          <a:ln>
            <a:noFill/>
          </a:ln>
          <a:effectLst>
            <a:outerShdw blurRad="254000" dist="127000" dir="5400000" rotWithShape="0">
              <a:srgbClr val="000000">
                <a:alpha val="68627"/>
              </a:srgbClr>
            </a:outerShdw>
          </a:effectLst>
        </p:spPr>
      </p:pic>
      <p:pic>
        <p:nvPicPr>
          <p:cNvPr id="784" name="Google Shape;784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40486" y="829157"/>
            <a:ext cx="2223128" cy="1111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6017114B9DE9F4D87EEEA4B061D3534" ma:contentTypeVersion="12" ma:contentTypeDescription="Создание документа." ma:contentTypeScope="" ma:versionID="cf3f41ae1a50cad399b4b75941923c63">
  <xsd:schema xmlns:xsd="http://www.w3.org/2001/XMLSchema" xmlns:xs="http://www.w3.org/2001/XMLSchema" xmlns:p="http://schemas.microsoft.com/office/2006/metadata/properties" xmlns:ns2="6b418eed-f4b4-49c8-881f-246b272d36e4" xmlns:ns3="c7777862-c38a-4df5-8b53-329ee41b4d04" targetNamespace="http://schemas.microsoft.com/office/2006/metadata/properties" ma:root="true" ma:fieldsID="90cca61d82bad70fef12b3f0703bdeed" ns2:_="" ns3:_="">
    <xsd:import namespace="6b418eed-f4b4-49c8-881f-246b272d36e4"/>
    <xsd:import namespace="c7777862-c38a-4df5-8b53-329ee41b4d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418eed-f4b4-49c8-881f-246b272d36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6eb20c4f-c5c2-492b-9954-d638c64bfe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777862-c38a-4df5-8b53-329ee41b4d0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8fbf13e-580f-421f-acc5-fb9e5744ed31}" ma:internalName="TaxCatchAll" ma:showField="CatchAllData" ma:web="c7777862-c38a-4df5-8b53-329ee41b4d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b418eed-f4b4-49c8-881f-246b272d36e4">
      <Terms xmlns="http://schemas.microsoft.com/office/infopath/2007/PartnerControls"/>
    </lcf76f155ced4ddcb4097134ff3c332f>
    <TaxCatchAll xmlns="c7777862-c38a-4df5-8b53-329ee41b4d04" xsi:nil="true"/>
  </documentManagement>
</p:properties>
</file>

<file path=customXml/itemProps1.xml><?xml version="1.0" encoding="utf-8"?>
<ds:datastoreItem xmlns:ds="http://schemas.openxmlformats.org/officeDocument/2006/customXml" ds:itemID="{182DE4BB-72C1-4FE5-AB9E-9747072614CC}"/>
</file>

<file path=customXml/itemProps2.xml><?xml version="1.0" encoding="utf-8"?>
<ds:datastoreItem xmlns:ds="http://schemas.openxmlformats.org/officeDocument/2006/customXml" ds:itemID="{C7F6A6CF-D193-4CA7-AB9B-C3BF98BFB2CC}"/>
</file>

<file path=customXml/itemProps3.xml><?xml version="1.0" encoding="utf-8"?>
<ds:datastoreItem xmlns:ds="http://schemas.openxmlformats.org/officeDocument/2006/customXml" ds:itemID="{B3FC7F15-5B3D-4E1C-9389-F47838160723}"/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965</Words>
  <Application>Microsoft Office PowerPoint</Application>
  <PresentationFormat>Custom</PresentationFormat>
  <Paragraphs>106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Helvetica Neue</vt:lpstr>
      <vt:lpstr>Play</vt:lpstr>
      <vt:lpstr>Arial</vt:lpstr>
      <vt:lpstr>Calibri</vt:lpstr>
      <vt:lpstr>Georgia</vt:lpstr>
      <vt:lpstr>Times New Roman</vt:lpstr>
      <vt:lpstr>Wingdings</vt:lpstr>
      <vt:lpstr>Office Theme</vt:lpstr>
      <vt:lpstr>Energy Efficiency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Efficiency  </dc:title>
  <dc:creator>Utilizator</dc:creator>
  <cp:lastModifiedBy>Direcția eficiență energetică</cp:lastModifiedBy>
  <cp:revision>19</cp:revision>
  <dcterms:created xsi:type="dcterms:W3CDTF">2024-06-17T08:49:56Z</dcterms:created>
  <dcterms:modified xsi:type="dcterms:W3CDTF">2025-11-04T13:13:29Z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2024-06-11T00:00:00Z</vt:filetime>
  </property>
  <property fmtid="{D5CDD505-2E9C-101B-9397-08002B2CF9AE}" pid="3" name="LastSaved">
    <vt:filetime>2024-06-17T00:00:00Z</vt:filetime>
  </property>
  <property fmtid="{D5CDD505-2E9C-101B-9397-08002B2CF9AE}" pid="4" name="Producer">
    <vt:lpwstr>macOS Version 14.5 (Build 23F79) Quartz PDFContext</vt:lpwstr>
  </property>
  <property fmtid="{D5CDD505-2E9C-101B-9397-08002B2CF9AE}" pid="5" name="ContentTypeId">
    <vt:lpwstr>0x01010096017114B9DE9F4D87EEEA4B061D3534</vt:lpwstr>
  </property>
</Properties>
</file>